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handoutMasters/handoutMaster1.xml" ContentType="application/vnd.openxmlformats-officedocument.presentationml.handoutMaster+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p:sldMasterIdLst>
    <p:sldMasterId id="2147483648" r:id="rId1"/>
  </p:sldMasterIdLst>
  <p:notesMasterIdLst>
    <p:notesMasterId r:id="rId4"/>
  </p:notesMasterIdLst>
  <p:handoutMasterIdLst>
    <p:handoutMasterId r:id="rId16"/>
  </p:handoutMasterIdLst>
  <p:sldIdLst>
    <p:sldId id="297" r:id="rId3"/>
    <p:sldId id="274" r:id="rId5"/>
    <p:sldId id="286" r:id="rId6"/>
    <p:sldId id="287" r:id="rId7"/>
    <p:sldId id="273" r:id="rId8"/>
    <p:sldId id="289" r:id="rId9"/>
    <p:sldId id="279" r:id="rId10"/>
    <p:sldId id="291" r:id="rId11"/>
    <p:sldId id="278" r:id="rId12"/>
    <p:sldId id="282" r:id="rId13"/>
    <p:sldId id="294" r:id="rId14"/>
    <p:sldId id="267" r:id="rId15"/>
  </p:sldIdLst>
  <p:sldSz cx="12192000" cy="6858000"/>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260BB"/>
    <a:srgbClr val="EAEFEF"/>
    <a:srgbClr val="EA8EAD"/>
    <a:srgbClr val="FFFFFF"/>
    <a:srgbClr val="3260BA"/>
    <a:srgbClr val="1146A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105" autoAdjust="0"/>
    <p:restoredTop sz="84686" autoAdjust="0"/>
  </p:normalViewPr>
  <p:slideViewPr>
    <p:cSldViewPr snapToGrid="0">
      <p:cViewPr>
        <p:scale>
          <a:sx n="66" d="100"/>
          <a:sy n="66" d="100"/>
        </p:scale>
        <p:origin x="1646" y="130"/>
      </p:cViewPr>
      <p:guideLst/>
    </p:cSldViewPr>
  </p:slideViewPr>
  <p:notesTextViewPr>
    <p:cViewPr>
      <p:scale>
        <a:sx n="66" d="100"/>
        <a:sy n="66" d="100"/>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6.xml"/><Relationship Id="rId8" Type="http://schemas.openxmlformats.org/officeDocument/2006/relationships/slide" Target="slides/slide5.xml"/><Relationship Id="rId7" Type="http://schemas.openxmlformats.org/officeDocument/2006/relationships/slide" Target="slides/slide4.xml"/><Relationship Id="rId6" Type="http://schemas.openxmlformats.org/officeDocument/2006/relationships/slide" Target="slides/slide3.xml"/><Relationship Id="rId5" Type="http://schemas.openxmlformats.org/officeDocument/2006/relationships/slide" Target="slides/slide2.xml"/><Relationship Id="rId4" Type="http://schemas.openxmlformats.org/officeDocument/2006/relationships/notesMaster" Target="notesMasters/notesMaster1.xml"/><Relationship Id="rId3" Type="http://schemas.openxmlformats.org/officeDocument/2006/relationships/slide" Target="slides/slide1.xml"/><Relationship Id="rId2" Type="http://schemas.openxmlformats.org/officeDocument/2006/relationships/theme" Target="theme/theme1.xml"/><Relationship Id="rId19" Type="http://schemas.openxmlformats.org/officeDocument/2006/relationships/tableStyles" Target="tableStyles.xml"/><Relationship Id="rId18" Type="http://schemas.openxmlformats.org/officeDocument/2006/relationships/viewProps" Target="viewProps.xml"/><Relationship Id="rId17" Type="http://schemas.openxmlformats.org/officeDocument/2006/relationships/presProps" Target="presProps.xml"/><Relationship Id="rId16" Type="http://schemas.openxmlformats.org/officeDocument/2006/relationships/handoutMaster" Target="handoutMasters/handoutMaster1.xml"/><Relationship Id="rId15" Type="http://schemas.openxmlformats.org/officeDocument/2006/relationships/slide" Target="slides/slide12.xml"/><Relationship Id="rId14" Type="http://schemas.openxmlformats.org/officeDocument/2006/relationships/slide" Target="slides/slide11.xml"/><Relationship Id="rId13" Type="http://schemas.openxmlformats.org/officeDocument/2006/relationships/slide" Target="slides/slide10.xml"/><Relationship Id="rId12" Type="http://schemas.openxmlformats.org/officeDocument/2006/relationships/slide" Target="slides/slide9.xml"/><Relationship Id="rId11" Type="http://schemas.openxmlformats.org/officeDocument/2006/relationships/slide" Target="slides/slide8.xml"/><Relationship Id="rId10" Type="http://schemas.openxmlformats.org/officeDocument/2006/relationships/slide" Target="slides/slide7.xml"/><Relationship Id="rId1" Type="http://schemas.openxmlformats.org/officeDocument/2006/relationships/slideMaster" Target="slideMasters/slide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368A7C8D-B542-4B9C-B501-9B89ABCC8C60}" type="datetimeFigureOut">
              <a:rPr lang="zh-CN" altLang="en-US" smtClean="0"/>
            </a:fld>
            <a:endParaRPr lang="zh-CN" altLang="en-US"/>
          </a:p>
        </p:txBody>
      </p:sp>
      <p:sp>
        <p:nvSpPr>
          <p:cNvPr id="4" name="页脚占位符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r>
              <a:rPr lang="en-US" altLang="zh-CN"/>
              <a:t>Haoyu Wang | 2024/4/10</a:t>
            </a:r>
            <a:endParaRPr lang="zh-CN" altLang="en-US"/>
          </a:p>
        </p:txBody>
      </p:sp>
      <p:sp>
        <p:nvSpPr>
          <p:cNvPr id="5" name="灯片编号占位符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5487417A-EE30-4761-B17B-B10F2E5623B4}" type="slidenum">
              <a:rPr lang="zh-CN" altLang="en-US" smtClean="0"/>
            </a:fld>
            <a:endParaRPr lang="zh-CN" altLang="en-US"/>
          </a:p>
        </p:txBody>
      </p:sp>
    </p:spTree>
  </p:cSld>
  <p:clrMap bg1="lt1" tx1="dk1" bg2="lt2" tx2="dk2" accent1="accent1" accent2="accent2" accent3="accent3" accent4="accent4" accent5="accent5" accent6="accent6" hlink="hlink" folHlink="folHlink"/>
  <p:hf hd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5929E9B-E879-48BD-91B1-60C800779B7C}" type="datetimeFigureOut">
              <a:rPr lang="zh-CN" altLang="en-US" smtClean="0"/>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zh-CN" altLang="en-US"/>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r>
              <a:rPr lang="en-US" altLang="zh-CN"/>
              <a:t>Haoyu Wang | 2024/4/10</a:t>
            </a:r>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DE8620D-415A-4DBE-9BEC-BBDCE2EB5243}" type="slidenum">
              <a:rPr lang="zh-CN" altLang="en-US" smtClean="0"/>
            </a:fld>
            <a:endParaRPr lang="zh-CN" altLang="en-US"/>
          </a:p>
        </p:txBody>
      </p:sp>
    </p:spTree>
  </p:cSld>
  <p:clrMap bg1="lt1" tx1="dk1" bg2="lt2" tx2="dk2" accent1="accent1" accent2="accent2" accent3="accent3" accent4="accent4" accent5="accent5" accent6="accent6" hlink="hlink" folHlink="folHlink"/>
  <p:hf hd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1.xml"/></Relationships>
</file>

<file path=ppt/notesSlides/_rels/notesSlide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页脚占位符 3"/>
          <p:cNvSpPr>
            <a:spLocks noGrp="1"/>
          </p:cNvSpPr>
          <p:nvPr>
            <p:ph type="ftr" sz="quarter" idx="4"/>
          </p:nvPr>
        </p:nvSpPr>
        <p:spPr/>
        <p:txBody>
          <a:bodyPr/>
          <a:lstStyle/>
          <a:p>
            <a:r>
              <a:rPr lang="en-US" altLang="zh-CN"/>
              <a:t>Haoyu Wang | 2024/4/10</a:t>
            </a:r>
            <a:endParaRPr lang="zh-CN" altLang="en-US"/>
          </a:p>
        </p:txBody>
      </p:sp>
      <p:sp>
        <p:nvSpPr>
          <p:cNvPr id="5" name="灯片编号占位符 4"/>
          <p:cNvSpPr>
            <a:spLocks noGrp="1"/>
          </p:cNvSpPr>
          <p:nvPr>
            <p:ph type="sldNum" sz="quarter" idx="5"/>
          </p:nvPr>
        </p:nvSpPr>
        <p:spPr/>
        <p:txBody>
          <a:bodyPr/>
          <a:lstStyle/>
          <a:p>
            <a:fld id="{6DE8620D-415A-4DBE-9BEC-BBDCE2EB5243}" type="slidenum">
              <a:rPr lang="zh-CN" altLang="en-US" smtClean="0"/>
            </a:fld>
            <a:endParaRPr lang="zh-CN" alt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lang="zh-CN" altLang="en-US"/>
              <a:t>在理论意义上，我们的研究支持</a:t>
            </a:r>
            <a:r>
              <a:rPr lang="en-US" altLang="zh-CN"/>
              <a:t>SDT</a:t>
            </a:r>
            <a:r>
              <a:rPr lang="zh-CN" altLang="en-US"/>
              <a:t>理论，即</a:t>
            </a:r>
            <a:r>
              <a:rPr lang="en-US" altLang="zh-CN"/>
              <a:t>AI</a:t>
            </a:r>
            <a:r>
              <a:rPr lang="zh-CN" altLang="en-US"/>
              <a:t>能够通过减少重复性任务来提升员工的自主性和胜任感，从而提高内在动机和工作绩效。同时，</a:t>
            </a:r>
            <a:r>
              <a:rPr lang="en-US" altLang="zh-CN"/>
              <a:t>TAM</a:t>
            </a:r>
            <a:r>
              <a:rPr lang="zh-CN" altLang="en-US"/>
              <a:t>模型也得到了扩展，表明</a:t>
            </a:r>
            <a:r>
              <a:rPr lang="en-US" altLang="zh-CN"/>
              <a:t>AI</a:t>
            </a:r>
            <a:r>
              <a:rPr lang="zh-CN" altLang="en-US"/>
              <a:t>的使用方式对其对员工工作绩效的影响至关重要。</a:t>
            </a:r>
            <a:endParaRPr lang="zh-CN" altLang="en-US"/>
          </a:p>
          <a:p>
            <a:endParaRPr lang="en-US" altLang="zh-CN"/>
          </a:p>
          <a:p>
            <a:endParaRPr lang="en-US" altLang="zh-CN"/>
          </a:p>
        </p:txBody>
      </p:sp>
      <p:sp>
        <p:nvSpPr>
          <p:cNvPr id="4" name="页脚占位符 3"/>
          <p:cNvSpPr>
            <a:spLocks noGrp="1"/>
          </p:cNvSpPr>
          <p:nvPr>
            <p:ph type="ftr" sz="quarter" idx="4"/>
          </p:nvPr>
        </p:nvSpPr>
        <p:spPr/>
        <p:txBody>
          <a:bodyPr/>
          <a:lstStyle/>
          <a:p>
            <a:r>
              <a:rPr lang="en-US" altLang="zh-CN"/>
              <a:t>Haoyu Wang | 2024/4/10</a:t>
            </a:r>
            <a:endParaRPr lang="zh-CN" altLang="en-US"/>
          </a:p>
        </p:txBody>
      </p:sp>
      <p:sp>
        <p:nvSpPr>
          <p:cNvPr id="5" name="灯片编号占位符 4"/>
          <p:cNvSpPr>
            <a:spLocks noGrp="1"/>
          </p:cNvSpPr>
          <p:nvPr>
            <p:ph type="sldNum" sz="quarter" idx="5"/>
          </p:nvPr>
        </p:nvSpPr>
        <p:spPr/>
        <p:txBody>
          <a:bodyPr/>
          <a:lstStyle/>
          <a:p>
            <a:fld id="{6DE8620D-415A-4DBE-9BEC-BBDCE2EB5243}" type="slidenum">
              <a:rPr lang="zh-CN" altLang="en-US" smtClean="0"/>
            </a:fld>
            <a:endParaRPr lang="zh-CN" alt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lang="zh-CN" altLang="en-US"/>
              <a:t>在实际应用意义上，我们建议组织应根据文化背景调整</a:t>
            </a:r>
            <a:r>
              <a:rPr lang="en-US" altLang="zh-CN"/>
              <a:t>AI</a:t>
            </a:r>
            <a:r>
              <a:rPr lang="zh-CN" altLang="en-US"/>
              <a:t>的使用方式，提供全面的</a:t>
            </a:r>
            <a:r>
              <a:rPr lang="en-US" altLang="zh-CN"/>
              <a:t>AI</a:t>
            </a:r>
            <a:r>
              <a:rPr lang="zh-CN" altLang="en-US"/>
              <a:t>使用培训，并通过透明的沟通减少员工的不安全感。同时，我们强调在</a:t>
            </a:r>
            <a:r>
              <a:rPr lang="en-US" altLang="zh-CN"/>
              <a:t>AI</a:t>
            </a:r>
            <a:r>
              <a:rPr lang="zh-CN" altLang="en-US"/>
              <a:t>实施的同时，加强线下团队合作与社交支持，确保</a:t>
            </a:r>
            <a:r>
              <a:rPr lang="en-US" altLang="zh-CN"/>
              <a:t>AI</a:t>
            </a:r>
            <a:r>
              <a:rPr lang="zh-CN" altLang="en-US"/>
              <a:t>的长期整合不仅提高生产率，还维护包容的工作环境。</a:t>
            </a:r>
            <a:endParaRPr lang="zh-CN" altLang="en-US"/>
          </a:p>
          <a:p>
            <a:endParaRPr lang="en-US" altLang="zh-CN"/>
          </a:p>
          <a:p>
            <a:r>
              <a:rPr lang="zh-CN" altLang="en-US"/>
              <a:t>最后，我们的元分析表明，</a:t>
            </a:r>
            <a:r>
              <a:rPr lang="en-US" altLang="zh-CN"/>
              <a:t>AI</a:t>
            </a:r>
            <a:r>
              <a:rPr lang="zh-CN" altLang="en-US"/>
              <a:t>与工作绩效之间存在显著的正向关联，文化、时间和应用情境是影响这一关系的重要因素。企业应在理论和实践层面更好地利用</a:t>
            </a:r>
            <a:r>
              <a:rPr lang="en-US" altLang="zh-CN"/>
              <a:t>AI</a:t>
            </a:r>
            <a:r>
              <a:rPr lang="zh-CN" altLang="en-US"/>
              <a:t>。</a:t>
            </a:r>
            <a:endParaRPr lang="zh-CN" altLang="en-US"/>
          </a:p>
          <a:p>
            <a:endParaRPr lang="en-US" altLang="zh-CN"/>
          </a:p>
          <a:p>
            <a:endParaRPr lang="en-US" altLang="zh-CN"/>
          </a:p>
        </p:txBody>
      </p:sp>
      <p:sp>
        <p:nvSpPr>
          <p:cNvPr id="4" name="页脚占位符 3"/>
          <p:cNvSpPr>
            <a:spLocks noGrp="1"/>
          </p:cNvSpPr>
          <p:nvPr>
            <p:ph type="ftr" sz="quarter" idx="4"/>
          </p:nvPr>
        </p:nvSpPr>
        <p:spPr/>
        <p:txBody>
          <a:bodyPr/>
          <a:lstStyle/>
          <a:p>
            <a:r>
              <a:rPr lang="en-US" altLang="zh-CN"/>
              <a:t>Haoyu Wang | 2024/4/10</a:t>
            </a:r>
            <a:endParaRPr lang="zh-CN" altLang="en-US"/>
          </a:p>
        </p:txBody>
      </p:sp>
      <p:sp>
        <p:nvSpPr>
          <p:cNvPr id="5" name="灯片编号占位符 4"/>
          <p:cNvSpPr>
            <a:spLocks noGrp="1"/>
          </p:cNvSpPr>
          <p:nvPr>
            <p:ph type="sldNum" sz="quarter" idx="5"/>
          </p:nvPr>
        </p:nvSpPr>
        <p:spPr/>
        <p:txBody>
          <a:bodyPr/>
          <a:lstStyle/>
          <a:p>
            <a:fld id="{6DE8620D-415A-4DBE-9BEC-BBDCE2EB5243}" type="slidenum">
              <a:rPr lang="zh-CN" altLang="en-US" smtClean="0"/>
            </a:fld>
            <a:endParaRPr lang="zh-CN"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lang="zh-CN" altLang="en-US"/>
              <a:t>首先，让我们从引言和文献回顾开始。在</a:t>
            </a:r>
            <a:r>
              <a:rPr lang="en-US" altLang="zh-CN"/>
              <a:t>21</a:t>
            </a:r>
            <a:r>
              <a:rPr lang="zh-CN" altLang="en-US"/>
              <a:t>世纪，人工智能（</a:t>
            </a:r>
            <a:r>
              <a:rPr lang="en-US" altLang="zh-CN"/>
              <a:t>AI</a:t>
            </a:r>
            <a:r>
              <a:rPr lang="zh-CN" altLang="en-US"/>
              <a:t>）技术已经成为各种工作场景中不可或缺的工具，从自动化生产到智能决策支持，</a:t>
            </a:r>
            <a:r>
              <a:rPr lang="en-US" altLang="zh-CN"/>
              <a:t>AI</a:t>
            </a:r>
            <a:r>
              <a:rPr lang="zh-CN" altLang="en-US"/>
              <a:t>的应用范围日益广泛。近年来，</a:t>
            </a:r>
            <a:r>
              <a:rPr lang="en-US" altLang="zh-CN"/>
              <a:t>AI</a:t>
            </a:r>
            <a:r>
              <a:rPr lang="zh-CN" altLang="en-US"/>
              <a:t>在工作场所的引入及其对员工工作绩效的影响成为了热议话题。然而，现有研究结果并不一致，有的研究显示</a:t>
            </a:r>
            <a:r>
              <a:rPr lang="en-US" altLang="zh-CN"/>
              <a:t>AI</a:t>
            </a:r>
            <a:r>
              <a:rPr lang="zh-CN" altLang="en-US"/>
              <a:t>显著提高了工作效率和生产率，而另一些研究则指出</a:t>
            </a:r>
            <a:r>
              <a:rPr lang="en-US" altLang="zh-CN"/>
              <a:t>AI</a:t>
            </a:r>
            <a:r>
              <a:rPr lang="zh-CN" altLang="en-US"/>
              <a:t>可能增加了员工的工作压力和不确定性。</a:t>
            </a:r>
            <a:endParaRPr lang="zh-CN" altLang="en-US"/>
          </a:p>
          <a:p>
            <a:endParaRPr lang="en-US" altLang="zh-CN"/>
          </a:p>
          <a:p>
            <a:endParaRPr lang="en-US" altLang="zh-CN"/>
          </a:p>
        </p:txBody>
      </p:sp>
      <p:sp>
        <p:nvSpPr>
          <p:cNvPr id="4" name="页脚占位符 3"/>
          <p:cNvSpPr>
            <a:spLocks noGrp="1"/>
          </p:cNvSpPr>
          <p:nvPr>
            <p:ph type="ftr" sz="quarter" idx="4"/>
          </p:nvPr>
        </p:nvSpPr>
        <p:spPr/>
        <p:txBody>
          <a:bodyPr/>
          <a:lstStyle/>
          <a:p>
            <a:r>
              <a:rPr lang="en-US" altLang="zh-CN"/>
              <a:t>Haoyu Wang | 2024/4/10</a:t>
            </a:r>
            <a:endParaRPr lang="zh-CN" altLang="en-US"/>
          </a:p>
        </p:txBody>
      </p:sp>
      <p:sp>
        <p:nvSpPr>
          <p:cNvPr id="5" name="灯片编号占位符 4"/>
          <p:cNvSpPr>
            <a:spLocks noGrp="1"/>
          </p:cNvSpPr>
          <p:nvPr>
            <p:ph type="sldNum" sz="quarter" idx="5"/>
          </p:nvPr>
        </p:nvSpPr>
        <p:spPr/>
        <p:txBody>
          <a:bodyPr/>
          <a:lstStyle/>
          <a:p>
            <a:fld id="{6DE8620D-415A-4DBE-9BEC-BBDCE2EB5243}" type="slidenum">
              <a:rPr lang="zh-CN" altLang="en-US" smtClean="0"/>
            </a:fld>
            <a:endParaRPr lang="zh-CN"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lang="zh-CN" altLang="en-US"/>
              <a:t>在理论框架方面，我们采用了自我决定理论（</a:t>
            </a:r>
            <a:r>
              <a:rPr lang="en-US" altLang="zh-CN"/>
              <a:t>SDT</a:t>
            </a:r>
            <a:r>
              <a:rPr lang="zh-CN" altLang="en-US"/>
              <a:t>）和技术接受模型（</a:t>
            </a:r>
            <a:r>
              <a:rPr lang="en-US" altLang="zh-CN"/>
              <a:t>TAM</a:t>
            </a:r>
            <a:r>
              <a:rPr lang="zh-CN" altLang="en-US"/>
              <a:t>）。</a:t>
            </a:r>
            <a:r>
              <a:rPr lang="en-US" altLang="zh-CN"/>
              <a:t>SDT</a:t>
            </a:r>
            <a:r>
              <a:rPr lang="zh-CN" altLang="en-US"/>
              <a:t>认为员工的工作绩效与其内在动机紧密相关，</a:t>
            </a:r>
            <a:r>
              <a:rPr lang="en-US" altLang="zh-CN"/>
              <a:t>AI</a:t>
            </a:r>
            <a:r>
              <a:rPr lang="zh-CN" altLang="en-US"/>
              <a:t>可能通过减少重复性工作和提供智能辅助来提升员工的自主性和胜任感，但也可能因威胁工作安全而增加员工的压力和焦虑。</a:t>
            </a:r>
            <a:r>
              <a:rPr lang="en-US" altLang="zh-CN"/>
              <a:t>TAM</a:t>
            </a:r>
            <a:r>
              <a:rPr lang="zh-CN" altLang="en-US"/>
              <a:t>则强调员工对</a:t>
            </a:r>
            <a:r>
              <a:rPr lang="en-US" altLang="zh-CN"/>
              <a:t>AI</a:t>
            </a:r>
            <a:r>
              <a:rPr lang="zh-CN" altLang="en-US"/>
              <a:t>的感知有用性和易用性会影响其接受度，进而影响工作绩效。</a:t>
            </a:r>
            <a:endParaRPr lang="zh-CN" altLang="en-US"/>
          </a:p>
          <a:p>
            <a:endParaRPr lang="en-US" altLang="zh-CN"/>
          </a:p>
          <a:p>
            <a:endParaRPr lang="en-US" altLang="zh-CN"/>
          </a:p>
        </p:txBody>
      </p:sp>
      <p:sp>
        <p:nvSpPr>
          <p:cNvPr id="4" name="页脚占位符 3"/>
          <p:cNvSpPr>
            <a:spLocks noGrp="1"/>
          </p:cNvSpPr>
          <p:nvPr>
            <p:ph type="ftr" sz="quarter" idx="4"/>
          </p:nvPr>
        </p:nvSpPr>
        <p:spPr/>
        <p:txBody>
          <a:bodyPr/>
          <a:lstStyle/>
          <a:p>
            <a:r>
              <a:rPr lang="en-US" altLang="zh-CN"/>
              <a:t>Haoyu Wang | 2024/4/10</a:t>
            </a:r>
            <a:endParaRPr lang="zh-CN" altLang="en-US"/>
          </a:p>
        </p:txBody>
      </p:sp>
      <p:sp>
        <p:nvSpPr>
          <p:cNvPr id="5" name="灯片编号占位符 4"/>
          <p:cNvSpPr>
            <a:spLocks noGrp="1"/>
          </p:cNvSpPr>
          <p:nvPr>
            <p:ph type="sldNum" sz="quarter" idx="5"/>
          </p:nvPr>
        </p:nvSpPr>
        <p:spPr/>
        <p:txBody>
          <a:bodyPr/>
          <a:lstStyle/>
          <a:p>
            <a:fld id="{6DE8620D-415A-4DBE-9BEC-BBDCE2EB5243}" type="slidenum">
              <a:rPr lang="zh-CN" altLang="en-US" smtClean="0"/>
            </a:fld>
            <a:endParaRPr lang="zh-CN"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en-US" altLang="zh-CN"/>
          </a:p>
        </p:txBody>
      </p:sp>
      <p:sp>
        <p:nvSpPr>
          <p:cNvPr id="4" name="页脚占位符 3"/>
          <p:cNvSpPr>
            <a:spLocks noGrp="1"/>
          </p:cNvSpPr>
          <p:nvPr>
            <p:ph type="ftr" sz="quarter" idx="4"/>
          </p:nvPr>
        </p:nvSpPr>
        <p:spPr/>
        <p:txBody>
          <a:bodyPr/>
          <a:lstStyle/>
          <a:p>
            <a:r>
              <a:rPr lang="en-US" altLang="zh-CN"/>
              <a:t>Haoyu Wang | 2024/4/10</a:t>
            </a:r>
            <a:endParaRPr lang="zh-CN" altLang="en-US"/>
          </a:p>
        </p:txBody>
      </p:sp>
      <p:sp>
        <p:nvSpPr>
          <p:cNvPr id="5" name="灯片编号占位符 4"/>
          <p:cNvSpPr>
            <a:spLocks noGrp="1"/>
          </p:cNvSpPr>
          <p:nvPr>
            <p:ph type="sldNum" sz="quarter" idx="5"/>
          </p:nvPr>
        </p:nvSpPr>
        <p:spPr/>
        <p:txBody>
          <a:bodyPr/>
          <a:lstStyle/>
          <a:p>
            <a:fld id="{6DE8620D-415A-4DBE-9BEC-BBDCE2EB5243}" type="slidenum">
              <a:rPr lang="zh-CN" altLang="en-US" smtClean="0"/>
            </a:fld>
            <a:endParaRPr lang="zh-CN"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lang="zh-CN" altLang="en-US">
                <a:sym typeface="+mn-ea"/>
              </a:rPr>
              <a:t>接下来，我将介绍我们的研究方法。我们的文献检索工作在</a:t>
            </a:r>
            <a:r>
              <a:rPr lang="en-US" altLang="zh-CN">
                <a:sym typeface="+mn-ea"/>
              </a:rPr>
              <a:t>2024</a:t>
            </a:r>
            <a:r>
              <a:rPr lang="zh-CN" altLang="en-US">
                <a:sym typeface="+mn-ea"/>
              </a:rPr>
              <a:t>年</a:t>
            </a:r>
            <a:r>
              <a:rPr lang="en-US" altLang="zh-CN">
                <a:sym typeface="+mn-ea"/>
              </a:rPr>
              <a:t>6</a:t>
            </a:r>
            <a:r>
              <a:rPr lang="zh-CN" altLang="en-US">
                <a:sym typeface="+mn-ea"/>
              </a:rPr>
              <a:t>月至</a:t>
            </a:r>
            <a:r>
              <a:rPr lang="en-US" altLang="zh-CN">
                <a:sym typeface="+mn-ea"/>
              </a:rPr>
              <a:t>7</a:t>
            </a:r>
            <a:r>
              <a:rPr lang="zh-CN" altLang="en-US">
                <a:sym typeface="+mn-ea"/>
              </a:rPr>
              <a:t>月间进行，涵盖了</a:t>
            </a:r>
            <a:r>
              <a:rPr lang="en-US" altLang="zh-CN">
                <a:sym typeface="+mn-ea"/>
              </a:rPr>
              <a:t>CNKI</a:t>
            </a:r>
            <a:r>
              <a:rPr lang="zh-CN" altLang="en-US">
                <a:sym typeface="+mn-ea"/>
              </a:rPr>
              <a:t>、万方、</a:t>
            </a:r>
            <a:r>
              <a:rPr lang="en-US" altLang="zh-CN">
                <a:sym typeface="+mn-ea"/>
              </a:rPr>
              <a:t>Web of Science</a:t>
            </a:r>
            <a:r>
              <a:rPr lang="zh-CN" altLang="en-US">
                <a:sym typeface="+mn-ea"/>
              </a:rPr>
              <a:t>、</a:t>
            </a:r>
            <a:r>
              <a:rPr lang="en-US" altLang="zh-CN">
                <a:sym typeface="+mn-ea"/>
              </a:rPr>
              <a:t>Scopus</a:t>
            </a:r>
            <a:r>
              <a:rPr lang="zh-CN" altLang="en-US">
                <a:sym typeface="+mn-ea"/>
              </a:rPr>
              <a:t>、</a:t>
            </a:r>
            <a:r>
              <a:rPr lang="en-US" altLang="zh-CN">
                <a:sym typeface="+mn-ea"/>
              </a:rPr>
              <a:t>Science Direct</a:t>
            </a:r>
            <a:r>
              <a:rPr lang="zh-CN" altLang="en-US">
                <a:sym typeface="+mn-ea"/>
              </a:rPr>
              <a:t>和</a:t>
            </a:r>
            <a:r>
              <a:rPr lang="en-US" altLang="zh-CN">
                <a:sym typeface="+mn-ea"/>
              </a:rPr>
              <a:t>Google Scholar</a:t>
            </a:r>
            <a:r>
              <a:rPr lang="zh-CN" altLang="en-US">
                <a:sym typeface="+mn-ea"/>
              </a:rPr>
              <a:t>等多个数据库。我们最终纳入了</a:t>
            </a:r>
            <a:r>
              <a:rPr lang="en-US" altLang="zh-CN">
                <a:sym typeface="+mn-ea"/>
              </a:rPr>
              <a:t>17</a:t>
            </a:r>
            <a:r>
              <a:rPr lang="zh-CN" altLang="en-US">
                <a:sym typeface="+mn-ea"/>
              </a:rPr>
              <a:t>篇文献，共</a:t>
            </a:r>
            <a:r>
              <a:rPr lang="en-US" altLang="zh-CN">
                <a:sym typeface="+mn-ea"/>
              </a:rPr>
              <a:t>21</a:t>
            </a:r>
            <a:r>
              <a:rPr lang="zh-CN" altLang="en-US">
                <a:sym typeface="+mn-ea"/>
              </a:rPr>
              <a:t>个样本，总样本量为</a:t>
            </a:r>
            <a:r>
              <a:rPr lang="en-US" altLang="zh-CN">
                <a:sym typeface="+mn-ea"/>
              </a:rPr>
              <a:t>5,519</a:t>
            </a:r>
            <a:r>
              <a:rPr lang="zh-CN" altLang="en-US">
                <a:sym typeface="+mn-ea"/>
              </a:rPr>
              <a:t>名参与者。我们遵循</a:t>
            </a:r>
            <a:r>
              <a:rPr lang="en-US" altLang="zh-CN">
                <a:sym typeface="+mn-ea"/>
              </a:rPr>
              <a:t>PRISMA</a:t>
            </a:r>
            <a:r>
              <a:rPr lang="zh-CN" altLang="en-US">
                <a:sym typeface="+mn-ea"/>
              </a:rPr>
              <a:t>指南对研究进行筛选，并计算效应量。</a:t>
            </a:r>
            <a:endParaRPr lang="zh-CN" altLang="en-US"/>
          </a:p>
          <a:p>
            <a:endParaRPr lang="en-US" altLang="zh-CN"/>
          </a:p>
          <a:p>
            <a:endParaRPr lang="en-US" altLang="zh-CN"/>
          </a:p>
          <a:p>
            <a:endParaRPr lang="zh-CN" altLang="en-US" dirty="0"/>
          </a:p>
        </p:txBody>
      </p:sp>
      <p:sp>
        <p:nvSpPr>
          <p:cNvPr id="4" name="页脚占位符 3"/>
          <p:cNvSpPr>
            <a:spLocks noGrp="1"/>
          </p:cNvSpPr>
          <p:nvPr>
            <p:ph type="ftr" sz="quarter" idx="4"/>
          </p:nvPr>
        </p:nvSpPr>
        <p:spPr/>
        <p:txBody>
          <a:bodyPr/>
          <a:lstStyle/>
          <a:p>
            <a:r>
              <a:rPr lang="en-US" altLang="zh-CN"/>
              <a:t>Haoyu Wang | 2024/4/10</a:t>
            </a:r>
            <a:endParaRPr lang="zh-CN" altLang="en-US"/>
          </a:p>
        </p:txBody>
      </p:sp>
      <p:sp>
        <p:nvSpPr>
          <p:cNvPr id="5" name="灯片编号占位符 4"/>
          <p:cNvSpPr>
            <a:spLocks noGrp="1"/>
          </p:cNvSpPr>
          <p:nvPr>
            <p:ph type="sldNum" sz="quarter" idx="5"/>
          </p:nvPr>
        </p:nvSpPr>
        <p:spPr/>
        <p:txBody>
          <a:bodyPr/>
          <a:lstStyle/>
          <a:p>
            <a:fld id="{6DE8620D-415A-4DBE-9BEC-BBDCE2EB5243}" type="slidenum">
              <a:rPr lang="zh-CN" altLang="en-US" smtClean="0"/>
            </a:fld>
            <a:endParaRPr lang="zh-CN"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lang="zh-CN" altLang="en-US"/>
              <a:t>在数据分析方面，我们使用了</a:t>
            </a:r>
            <a:r>
              <a:rPr lang="en-US" altLang="zh-CN"/>
              <a:t>JASP</a:t>
            </a:r>
            <a:r>
              <a:rPr lang="zh-CN" altLang="en-US"/>
              <a:t>和</a:t>
            </a:r>
            <a:r>
              <a:rPr lang="en-US" altLang="zh-CN"/>
              <a:t>R</a:t>
            </a:r>
            <a:r>
              <a:rPr lang="zh-CN" altLang="en-US"/>
              <a:t>的</a:t>
            </a:r>
            <a:r>
              <a:rPr lang="en-US" altLang="zh-CN"/>
              <a:t>metafor</a:t>
            </a:r>
            <a:r>
              <a:rPr lang="zh-CN" altLang="en-US"/>
              <a:t>包进行分析，并采用了四种贝叶斯元分析模型。贝叶斯分析作为</a:t>
            </a:r>
            <a:r>
              <a:rPr lang="en-US" altLang="zh-CN"/>
              <a:t>p</a:t>
            </a:r>
            <a:r>
              <a:rPr lang="zh-CN" altLang="en-US"/>
              <a:t>值假设检验的替代方法，能更有效地处理小样本的风险。我们的结果显示，</a:t>
            </a:r>
            <a:r>
              <a:rPr lang="en-US" altLang="zh-CN"/>
              <a:t>AI</a:t>
            </a:r>
            <a:r>
              <a:rPr lang="zh-CN" altLang="en-US"/>
              <a:t>与工作绩效之间存在显著的正向关联。</a:t>
            </a:r>
            <a:endParaRPr lang="zh-CN" altLang="en-US"/>
          </a:p>
          <a:p>
            <a:endParaRPr lang="en-US" altLang="zh-CN"/>
          </a:p>
          <a:p>
            <a:endParaRPr lang="en-US" altLang="zh-CN"/>
          </a:p>
        </p:txBody>
      </p:sp>
      <p:sp>
        <p:nvSpPr>
          <p:cNvPr id="4" name="页脚占位符 3"/>
          <p:cNvSpPr>
            <a:spLocks noGrp="1"/>
          </p:cNvSpPr>
          <p:nvPr>
            <p:ph type="ftr" sz="quarter" idx="4"/>
          </p:nvPr>
        </p:nvSpPr>
        <p:spPr/>
        <p:txBody>
          <a:bodyPr/>
          <a:lstStyle/>
          <a:p>
            <a:r>
              <a:rPr lang="en-US" altLang="zh-CN"/>
              <a:t>Haoyu Wang | 2024/4/10</a:t>
            </a:r>
            <a:endParaRPr lang="zh-CN" altLang="en-US"/>
          </a:p>
        </p:txBody>
      </p:sp>
      <p:sp>
        <p:nvSpPr>
          <p:cNvPr id="5" name="灯片编号占位符 4"/>
          <p:cNvSpPr>
            <a:spLocks noGrp="1"/>
          </p:cNvSpPr>
          <p:nvPr>
            <p:ph type="sldNum" sz="quarter" idx="5"/>
          </p:nvPr>
        </p:nvSpPr>
        <p:spPr/>
        <p:txBody>
          <a:bodyPr/>
          <a:lstStyle/>
          <a:p>
            <a:fld id="{6DE8620D-415A-4DBE-9BEC-BBDCE2EB5243}" type="slidenum">
              <a:rPr lang="zh-CN" altLang="en-US" smtClean="0"/>
            </a:fld>
            <a:endParaRPr lang="zh-CN" alt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lang="zh-CN" altLang="en-US"/>
              <a:t>进一步的元回归分析表明，文化因素对</a:t>
            </a:r>
            <a:r>
              <a:rPr lang="en-US" altLang="zh-CN"/>
              <a:t>AI</a:t>
            </a:r>
            <a:r>
              <a:rPr lang="zh-CN" altLang="en-US"/>
              <a:t>与工作绩效的关系起显著调节作用。权力距离、个人主义和长期导向等因素均对这一关系产生了影响。例如，在高权力距离文化中，</a:t>
            </a:r>
            <a:r>
              <a:rPr lang="en-US" altLang="zh-CN"/>
              <a:t>AI</a:t>
            </a:r>
            <a:r>
              <a:rPr lang="zh-CN" altLang="en-US"/>
              <a:t>可能被视为控制工具，而在个人主义文化中，员工更可能利用</a:t>
            </a:r>
            <a:r>
              <a:rPr lang="en-US" altLang="zh-CN"/>
              <a:t>AI</a:t>
            </a:r>
            <a:r>
              <a:rPr lang="zh-CN" altLang="en-US"/>
              <a:t>提高个人生产力。</a:t>
            </a:r>
            <a:endParaRPr lang="zh-CN" altLang="en-US"/>
          </a:p>
          <a:p>
            <a:endParaRPr lang="en-US" altLang="zh-CN"/>
          </a:p>
          <a:p>
            <a:endParaRPr lang="en-US" altLang="zh-CN"/>
          </a:p>
        </p:txBody>
      </p:sp>
      <p:sp>
        <p:nvSpPr>
          <p:cNvPr id="4" name="页脚占位符 3"/>
          <p:cNvSpPr>
            <a:spLocks noGrp="1"/>
          </p:cNvSpPr>
          <p:nvPr>
            <p:ph type="ftr" sz="quarter" idx="4"/>
          </p:nvPr>
        </p:nvSpPr>
        <p:spPr/>
        <p:txBody>
          <a:bodyPr/>
          <a:lstStyle/>
          <a:p>
            <a:r>
              <a:rPr lang="en-US" altLang="zh-CN"/>
              <a:t>Haoyu Wang | 2024/4/10</a:t>
            </a:r>
            <a:endParaRPr lang="zh-CN" altLang="en-US"/>
          </a:p>
        </p:txBody>
      </p:sp>
      <p:sp>
        <p:nvSpPr>
          <p:cNvPr id="5" name="灯片编号占位符 4"/>
          <p:cNvSpPr>
            <a:spLocks noGrp="1"/>
          </p:cNvSpPr>
          <p:nvPr>
            <p:ph type="sldNum" sz="quarter" idx="5"/>
          </p:nvPr>
        </p:nvSpPr>
        <p:spPr/>
        <p:txBody>
          <a:bodyPr/>
          <a:lstStyle/>
          <a:p>
            <a:fld id="{6DE8620D-415A-4DBE-9BEC-BBDCE2EB5243}" type="slidenum">
              <a:rPr lang="zh-CN" altLang="en-US" smtClean="0"/>
            </a:fld>
            <a:endParaRPr lang="zh-CN" alt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en-US" altLang="zh-CN"/>
          </a:p>
        </p:txBody>
      </p:sp>
      <p:sp>
        <p:nvSpPr>
          <p:cNvPr id="4" name="页脚占位符 3"/>
          <p:cNvSpPr>
            <a:spLocks noGrp="1"/>
          </p:cNvSpPr>
          <p:nvPr>
            <p:ph type="ftr" sz="quarter" idx="4"/>
          </p:nvPr>
        </p:nvSpPr>
        <p:spPr/>
        <p:txBody>
          <a:bodyPr/>
          <a:lstStyle/>
          <a:p>
            <a:r>
              <a:rPr lang="en-US" altLang="zh-CN"/>
              <a:t>Haoyu Wang | 2024/4/10</a:t>
            </a:r>
            <a:endParaRPr lang="zh-CN" altLang="en-US"/>
          </a:p>
        </p:txBody>
      </p:sp>
      <p:sp>
        <p:nvSpPr>
          <p:cNvPr id="5" name="灯片编号占位符 4"/>
          <p:cNvSpPr>
            <a:spLocks noGrp="1"/>
          </p:cNvSpPr>
          <p:nvPr>
            <p:ph type="sldNum" sz="quarter" idx="5"/>
          </p:nvPr>
        </p:nvSpPr>
        <p:spPr/>
        <p:txBody>
          <a:bodyPr/>
          <a:lstStyle/>
          <a:p>
            <a:fld id="{6DE8620D-415A-4DBE-9BEC-BBDCE2EB5243}" type="slidenum">
              <a:rPr lang="zh-CN" altLang="en-US" smtClean="0"/>
            </a:fld>
            <a:endParaRPr lang="zh-CN" alt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lang="zh-CN" altLang="en-US">
                <a:sym typeface="+mn-ea"/>
              </a:rPr>
              <a:t>我们还进行了发表偏倚分析，包括</a:t>
            </a:r>
            <a:r>
              <a:rPr lang="en-US" altLang="zh-CN">
                <a:sym typeface="+mn-ea"/>
              </a:rPr>
              <a:t>Egger’s</a:t>
            </a:r>
            <a:r>
              <a:rPr lang="zh-CN" altLang="en-US">
                <a:sym typeface="+mn-ea"/>
              </a:rPr>
              <a:t>回归测试和</a:t>
            </a:r>
            <a:r>
              <a:rPr lang="en-US" altLang="zh-CN">
                <a:sym typeface="+mn-ea"/>
              </a:rPr>
              <a:t>Rosenthal’s Fail-Safe N</a:t>
            </a:r>
            <a:r>
              <a:rPr lang="zh-CN" altLang="en-US">
                <a:sym typeface="+mn-ea"/>
              </a:rPr>
              <a:t>方法。结果显示，我们的研究结果稳健，没有显著的发表偏倚。</a:t>
            </a:r>
            <a:endParaRPr lang="zh-CN" altLang="en-US"/>
          </a:p>
          <a:p>
            <a:endParaRPr lang="en-US" altLang="zh-CN"/>
          </a:p>
          <a:p>
            <a:endParaRPr lang="en-US" altLang="zh-CN"/>
          </a:p>
          <a:p>
            <a:endParaRPr lang="zh-CN" altLang="en-US" dirty="0"/>
          </a:p>
        </p:txBody>
      </p:sp>
      <p:sp>
        <p:nvSpPr>
          <p:cNvPr id="4" name="页脚占位符 3"/>
          <p:cNvSpPr>
            <a:spLocks noGrp="1"/>
          </p:cNvSpPr>
          <p:nvPr>
            <p:ph type="ftr" sz="quarter" idx="4"/>
          </p:nvPr>
        </p:nvSpPr>
        <p:spPr/>
        <p:txBody>
          <a:bodyPr/>
          <a:lstStyle/>
          <a:p>
            <a:r>
              <a:rPr lang="en-US" altLang="zh-CN"/>
              <a:t>Haoyu Wang | 2024/4/10</a:t>
            </a:r>
            <a:endParaRPr lang="zh-CN" altLang="en-US"/>
          </a:p>
        </p:txBody>
      </p:sp>
      <p:sp>
        <p:nvSpPr>
          <p:cNvPr id="5" name="灯片编号占位符 4"/>
          <p:cNvSpPr>
            <a:spLocks noGrp="1"/>
          </p:cNvSpPr>
          <p:nvPr>
            <p:ph type="sldNum" sz="quarter" idx="5"/>
          </p:nvPr>
        </p:nvSpPr>
        <p:spPr/>
        <p:txBody>
          <a:bodyPr/>
          <a:lstStyle/>
          <a:p>
            <a:fld id="{6DE8620D-415A-4DBE-9BEC-BBDCE2EB5243}" type="slidenum">
              <a:rPr lang="zh-CN" altLang="en-US" smtClean="0"/>
            </a:fld>
            <a:endParaRPr lang="zh-CN"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524000" y="1122363"/>
            <a:ext cx="9144000" cy="2387600"/>
          </a:xfrm>
        </p:spPr>
        <p:txBody>
          <a:bodyPr anchor="b"/>
          <a:lstStyle>
            <a:lvl1pPr algn="ctr">
              <a:defRPr sz="6000"/>
            </a:lvl1pPr>
          </a:lstStyle>
          <a:p>
            <a:r>
              <a:rPr lang="zh-CN" altLang="en-US"/>
              <a:t>单击此处编辑母版标题样式</a:t>
            </a:r>
            <a:endParaRPr lang="zh-CN" altLang="en-US"/>
          </a:p>
        </p:txBody>
      </p:sp>
      <p:sp>
        <p:nvSpPr>
          <p:cNvPr id="3" name="副标题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单击此处编辑母版副标题样式</a:t>
            </a:r>
            <a:endParaRPr lang="zh-CN" altLang="en-US"/>
          </a:p>
        </p:txBody>
      </p:sp>
      <p:sp>
        <p:nvSpPr>
          <p:cNvPr id="4" name="日期占位符 3"/>
          <p:cNvSpPr>
            <a:spLocks noGrp="1"/>
          </p:cNvSpPr>
          <p:nvPr>
            <p:ph type="dt" sz="half" idx="10"/>
          </p:nvPr>
        </p:nvSpPr>
        <p:spPr/>
        <p:txBody>
          <a:bodyPr/>
          <a:lstStyle/>
          <a:p>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936E0F8B-D33C-4C44-BB66-6B3395192542}" type="slidenum">
              <a:rPr lang="zh-CN" altLang="en-US" smtClean="0"/>
            </a:fld>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zh-CN" altLang="en-US"/>
          </a:p>
        </p:txBody>
      </p:sp>
      <p:sp>
        <p:nvSpPr>
          <p:cNvPr id="4" name="日期占位符 3"/>
          <p:cNvSpPr>
            <a:spLocks noGrp="1"/>
          </p:cNvSpPr>
          <p:nvPr>
            <p:ph type="dt" sz="half" idx="10"/>
          </p:nvPr>
        </p:nvSpPr>
        <p:spPr/>
        <p:txBody>
          <a:bodyPr/>
          <a:lstStyle/>
          <a:p>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936E0F8B-D33C-4C44-BB66-6B3395192542}" type="slidenum">
              <a:rPr lang="zh-CN" altLang="en-US" smtClean="0"/>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8724900" y="365125"/>
            <a:ext cx="2628900" cy="5811838"/>
          </a:xfrm>
        </p:spPr>
        <p:txBody>
          <a:bodyPr vert="eaVert"/>
          <a:lstStyle/>
          <a:p>
            <a:r>
              <a:rPr lang="zh-CN" altLang="en-US"/>
              <a:t>单击此处编辑母版标题样式</a:t>
            </a:r>
            <a:endParaRPr lang="zh-CN" altLang="en-US"/>
          </a:p>
        </p:txBody>
      </p:sp>
      <p:sp>
        <p:nvSpPr>
          <p:cNvPr id="3" name="竖排文字占位符 2"/>
          <p:cNvSpPr>
            <a:spLocks noGrp="1"/>
          </p:cNvSpPr>
          <p:nvPr>
            <p:ph type="body" orient="vert" idx="1"/>
          </p:nvPr>
        </p:nvSpPr>
        <p:spPr>
          <a:xfrm>
            <a:off x="838200" y="365125"/>
            <a:ext cx="7734300" cy="5811838"/>
          </a:xfrm>
        </p:spPr>
        <p:txBody>
          <a:bodyPr vert="eaVert"/>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zh-CN" altLang="en-US"/>
          </a:p>
        </p:txBody>
      </p:sp>
      <p:sp>
        <p:nvSpPr>
          <p:cNvPr id="4" name="日期占位符 3"/>
          <p:cNvSpPr>
            <a:spLocks noGrp="1"/>
          </p:cNvSpPr>
          <p:nvPr>
            <p:ph type="dt" sz="half" idx="10"/>
          </p:nvPr>
        </p:nvSpPr>
        <p:spPr/>
        <p:txBody>
          <a:bodyPr/>
          <a:lstStyle/>
          <a:p>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936E0F8B-D33C-4C44-BB66-6B3395192542}" type="slidenum">
              <a:rPr lang="zh-CN" altLang="en-US" smtClean="0"/>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zh-CN" altLang="en-US"/>
          </a:p>
        </p:txBody>
      </p:sp>
      <p:sp>
        <p:nvSpPr>
          <p:cNvPr id="3" name="内容占位符 2"/>
          <p:cNvSpPr>
            <a:spLocks noGrp="1"/>
          </p:cNvSpPr>
          <p:nvPr>
            <p:ph idx="1"/>
          </p:nvPr>
        </p:nvSpPr>
        <p:spPr/>
        <p:txBody>
          <a:body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zh-CN" altLang="en-US"/>
          </a:p>
        </p:txBody>
      </p:sp>
      <p:sp>
        <p:nvSpPr>
          <p:cNvPr id="4" name="日期占位符 3"/>
          <p:cNvSpPr>
            <a:spLocks noGrp="1"/>
          </p:cNvSpPr>
          <p:nvPr>
            <p:ph type="dt" sz="half" idx="10"/>
          </p:nvPr>
        </p:nvSpPr>
        <p:spPr/>
        <p:txBody>
          <a:bodyPr/>
          <a:lstStyle/>
          <a:p>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936E0F8B-D33C-4C44-BB66-6B3395192542}" type="slidenum">
              <a:rPr lang="zh-CN" altLang="en-US" smtClean="0"/>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831850" y="1709738"/>
            <a:ext cx="10515600" cy="2852737"/>
          </a:xfrm>
        </p:spPr>
        <p:txBody>
          <a:bodyPr anchor="b"/>
          <a:lstStyle>
            <a:lvl1pPr>
              <a:defRPr sz="6000"/>
            </a:lvl1pPr>
          </a:lstStyle>
          <a:p>
            <a:r>
              <a:rPr lang="zh-CN" altLang="en-US"/>
              <a:t>单击此处编辑母版标题样式</a:t>
            </a:r>
            <a:endParaRPr lang="zh-CN" altLang="en-US"/>
          </a:p>
        </p:txBody>
      </p:sp>
      <p:sp>
        <p:nvSpPr>
          <p:cNvPr id="3" name="文本占位符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a:t>单击此处编辑母版文本样式</a:t>
            </a:r>
            <a:endParaRPr lang="zh-CN" altLang="en-US"/>
          </a:p>
        </p:txBody>
      </p:sp>
      <p:sp>
        <p:nvSpPr>
          <p:cNvPr id="4" name="日期占位符 3"/>
          <p:cNvSpPr>
            <a:spLocks noGrp="1"/>
          </p:cNvSpPr>
          <p:nvPr>
            <p:ph type="dt" sz="half" idx="10"/>
          </p:nvPr>
        </p:nvSpPr>
        <p:spPr/>
        <p:txBody>
          <a:bodyPr/>
          <a:lstStyle/>
          <a:p>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936E0F8B-D33C-4C44-BB66-6B3395192542}" type="slidenum">
              <a:rPr lang="zh-CN" altLang="en-US" smtClean="0"/>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zh-CN" altLang="en-US"/>
          </a:p>
        </p:txBody>
      </p:sp>
      <p:sp>
        <p:nvSpPr>
          <p:cNvPr id="3" name="内容占位符 2"/>
          <p:cNvSpPr>
            <a:spLocks noGrp="1"/>
          </p:cNvSpPr>
          <p:nvPr>
            <p:ph sz="half" idx="1"/>
          </p:nvPr>
        </p:nvSpPr>
        <p:spPr>
          <a:xfrm>
            <a:off x="838200" y="1825625"/>
            <a:ext cx="5181600" cy="4351338"/>
          </a:xfrm>
        </p:spPr>
        <p:txBody>
          <a:body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zh-CN" altLang="en-US"/>
          </a:p>
        </p:txBody>
      </p:sp>
      <p:sp>
        <p:nvSpPr>
          <p:cNvPr id="4" name="内容占位符 3"/>
          <p:cNvSpPr>
            <a:spLocks noGrp="1"/>
          </p:cNvSpPr>
          <p:nvPr>
            <p:ph sz="half" idx="2"/>
          </p:nvPr>
        </p:nvSpPr>
        <p:spPr>
          <a:xfrm>
            <a:off x="6172200" y="1825625"/>
            <a:ext cx="5181600" cy="4351338"/>
          </a:xfrm>
        </p:spPr>
        <p:txBody>
          <a:body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zh-CN" altLang="en-US"/>
          </a:p>
        </p:txBody>
      </p:sp>
      <p:sp>
        <p:nvSpPr>
          <p:cNvPr id="5" name="日期占位符 4"/>
          <p:cNvSpPr>
            <a:spLocks noGrp="1"/>
          </p:cNvSpPr>
          <p:nvPr>
            <p:ph type="dt" sz="half" idx="10"/>
          </p:nvPr>
        </p:nvSpPr>
        <p:spPr/>
        <p:txBody>
          <a:bodyPr/>
          <a:lstStyle/>
          <a:p>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936E0F8B-D33C-4C44-BB66-6B3395192542}" type="slidenum">
              <a:rPr lang="zh-CN" altLang="en-US" smtClean="0"/>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839788" y="365125"/>
            <a:ext cx="10515600" cy="1325563"/>
          </a:xfrm>
        </p:spPr>
        <p:txBody>
          <a:bodyPr/>
          <a:lstStyle/>
          <a:p>
            <a:r>
              <a:rPr lang="zh-CN" altLang="en-US"/>
              <a:t>单击此处编辑母版标题样式</a:t>
            </a:r>
            <a:endParaRPr lang="zh-CN" altLang="en-US"/>
          </a:p>
        </p:txBody>
      </p:sp>
      <p:sp>
        <p:nvSpPr>
          <p:cNvPr id="3" name="文本占位符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endParaRPr lang="zh-CN" altLang="en-US"/>
          </a:p>
        </p:txBody>
      </p:sp>
      <p:sp>
        <p:nvSpPr>
          <p:cNvPr id="4" name="内容占位符 3"/>
          <p:cNvSpPr>
            <a:spLocks noGrp="1"/>
          </p:cNvSpPr>
          <p:nvPr>
            <p:ph sz="half" idx="2"/>
          </p:nvPr>
        </p:nvSpPr>
        <p:spPr>
          <a:xfrm>
            <a:off x="839788" y="2505075"/>
            <a:ext cx="5157787" cy="3684588"/>
          </a:xfrm>
        </p:spPr>
        <p:txBody>
          <a:body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zh-CN" altLang="en-US"/>
          </a:p>
        </p:txBody>
      </p:sp>
      <p:sp>
        <p:nvSpPr>
          <p:cNvPr id="5" name="文本占位符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endParaRPr lang="zh-CN" altLang="en-US"/>
          </a:p>
        </p:txBody>
      </p:sp>
      <p:sp>
        <p:nvSpPr>
          <p:cNvPr id="6" name="内容占位符 5"/>
          <p:cNvSpPr>
            <a:spLocks noGrp="1"/>
          </p:cNvSpPr>
          <p:nvPr>
            <p:ph sz="quarter" idx="4"/>
          </p:nvPr>
        </p:nvSpPr>
        <p:spPr>
          <a:xfrm>
            <a:off x="6172200" y="2505075"/>
            <a:ext cx="5183188" cy="3684588"/>
          </a:xfrm>
        </p:spPr>
        <p:txBody>
          <a:body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zh-CN" altLang="en-US"/>
          </a:p>
        </p:txBody>
      </p:sp>
      <p:sp>
        <p:nvSpPr>
          <p:cNvPr id="7" name="日期占位符 6"/>
          <p:cNvSpPr>
            <a:spLocks noGrp="1"/>
          </p:cNvSpPr>
          <p:nvPr>
            <p:ph type="dt" sz="half" idx="10"/>
          </p:nvPr>
        </p:nvSpPr>
        <p:spPr/>
        <p:txBody>
          <a:bodyPr/>
          <a:lstStyle/>
          <a:p>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936E0F8B-D33C-4C44-BB66-6B3395192542}" type="slidenum">
              <a:rPr lang="zh-CN" altLang="en-US" smtClean="0"/>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zh-CN" altLang="en-US"/>
          </a:p>
        </p:txBody>
      </p:sp>
      <p:sp>
        <p:nvSpPr>
          <p:cNvPr id="3" name="日期占位符 2"/>
          <p:cNvSpPr>
            <a:spLocks noGrp="1"/>
          </p:cNvSpPr>
          <p:nvPr>
            <p:ph type="dt" sz="half" idx="10"/>
          </p:nvPr>
        </p:nvSpPr>
        <p:spPr/>
        <p:txBody>
          <a:bodyPr/>
          <a:lstStyle/>
          <a:p>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936E0F8B-D33C-4C44-BB66-6B3395192542}" type="slidenum">
              <a:rPr lang="zh-CN" altLang="en-US" smtClean="0"/>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936E0F8B-D33C-4C44-BB66-6B3395192542}" type="slidenum">
              <a:rPr lang="zh-CN" altLang="en-US" smtClean="0"/>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endParaRPr lang="zh-CN" altLang="en-US"/>
          </a:p>
        </p:txBody>
      </p:sp>
      <p:sp>
        <p:nvSpPr>
          <p:cNvPr id="3" name="内容占位符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zh-CN" altLang="en-US"/>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endParaRPr lang="zh-CN" altLang="en-US"/>
          </a:p>
        </p:txBody>
      </p:sp>
      <p:sp>
        <p:nvSpPr>
          <p:cNvPr id="5" name="日期占位符 4"/>
          <p:cNvSpPr>
            <a:spLocks noGrp="1"/>
          </p:cNvSpPr>
          <p:nvPr>
            <p:ph type="dt" sz="half" idx="10"/>
          </p:nvPr>
        </p:nvSpPr>
        <p:spPr/>
        <p:txBody>
          <a:bodyPr/>
          <a:lstStyle/>
          <a:p>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936E0F8B-D33C-4C44-BB66-6B3395192542}" type="slidenum">
              <a:rPr lang="zh-CN" altLang="en-US" smtClean="0"/>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endParaRPr lang="zh-CN" altLang="en-US"/>
          </a:p>
        </p:txBody>
      </p:sp>
      <p:sp>
        <p:nvSpPr>
          <p:cNvPr id="3" name="图片占位符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endParaRPr lang="zh-CN" altLang="en-US"/>
          </a:p>
        </p:txBody>
      </p:sp>
      <p:sp>
        <p:nvSpPr>
          <p:cNvPr id="5" name="日期占位符 4"/>
          <p:cNvSpPr>
            <a:spLocks noGrp="1"/>
          </p:cNvSpPr>
          <p:nvPr>
            <p:ph type="dt" sz="half" idx="10"/>
          </p:nvPr>
        </p:nvSpPr>
        <p:spPr/>
        <p:txBody>
          <a:bodyPr/>
          <a:lstStyle/>
          <a:p>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936E0F8B-D33C-4C44-BB66-6B3395192542}" type="slidenum">
              <a:rPr lang="zh-CN" altLang="en-US" smtClean="0"/>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a:t>单击此处编辑母版标题样式</a:t>
            </a:r>
            <a:endParaRPr lang="zh-CN" altLang="en-US"/>
          </a:p>
        </p:txBody>
      </p:sp>
      <p:sp>
        <p:nvSpPr>
          <p:cNvPr id="3" name="文本占位符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zh-CN" altLang="en-US"/>
          </a:p>
        </p:txBody>
      </p:sp>
      <p:sp>
        <p:nvSpPr>
          <p:cNvPr id="4"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zh-CN" altLang="en-US"/>
          </a:p>
        </p:txBody>
      </p:sp>
      <p:sp>
        <p:nvSpPr>
          <p:cNvPr id="5"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36E0F8B-D33C-4C44-BB66-6B3395192542}" type="slidenum">
              <a:rPr lang="zh-CN" altLang="en-US" smtClean="0"/>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7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7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7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7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7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7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7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7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7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4" Type="http://schemas.openxmlformats.org/officeDocument/2006/relationships/notesSlide" Target="../notesSlides/notesSlide1.xml"/><Relationship Id="rId3" Type="http://schemas.openxmlformats.org/officeDocument/2006/relationships/slideLayout" Target="../slideLayouts/slideLayout1.xml"/><Relationship Id="rId2" Type="http://schemas.openxmlformats.org/officeDocument/2006/relationships/image" Target="../media/image2.png"/><Relationship Id="rId1" Type="http://schemas.openxmlformats.org/officeDocument/2006/relationships/image" Target="../media/image1.png"/></Relationships>
</file>

<file path=ppt/slides/_rels/slide10.xml.rels><?xml version="1.0" encoding="UTF-8" standalone="yes"?>
<Relationships xmlns="http://schemas.openxmlformats.org/package/2006/relationships"><Relationship Id="rId4" Type="http://schemas.openxmlformats.org/officeDocument/2006/relationships/notesSlide" Target="../notesSlides/notesSlide10.xml"/><Relationship Id="rId3" Type="http://schemas.openxmlformats.org/officeDocument/2006/relationships/slideLayout" Target="../slideLayouts/slideLayout2.xml"/><Relationship Id="rId2" Type="http://schemas.openxmlformats.org/officeDocument/2006/relationships/image" Target="../media/image2.png"/><Relationship Id="rId1" Type="http://schemas.openxmlformats.org/officeDocument/2006/relationships/image" Target="../media/image1.png"/></Relationships>
</file>

<file path=ppt/slides/_rels/slide11.xml.rels><?xml version="1.0" encoding="UTF-8" standalone="yes"?>
<Relationships xmlns="http://schemas.openxmlformats.org/package/2006/relationships"><Relationship Id="rId4" Type="http://schemas.openxmlformats.org/officeDocument/2006/relationships/notesSlide" Target="../notesSlides/notesSlide11.xml"/><Relationship Id="rId3" Type="http://schemas.openxmlformats.org/officeDocument/2006/relationships/slideLayout" Target="../slideLayouts/slideLayout2.xml"/><Relationship Id="rId2" Type="http://schemas.openxmlformats.org/officeDocument/2006/relationships/image" Target="../media/image2.png"/><Relationship Id="rId1" Type="http://schemas.openxmlformats.org/officeDocument/2006/relationships/image" Target="../media/image1.png"/></Relationships>
</file>

<file path=ppt/slides/_rels/slide12.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image" Target="../media/image2.png"/><Relationship Id="rId1" Type="http://schemas.openxmlformats.org/officeDocument/2006/relationships/image" Target="../media/image1.png"/></Relationships>
</file>

<file path=ppt/slides/_rels/slide2.xml.rels><?xml version="1.0" encoding="UTF-8" standalone="yes"?>
<Relationships xmlns="http://schemas.openxmlformats.org/package/2006/relationships"><Relationship Id="rId4" Type="http://schemas.openxmlformats.org/officeDocument/2006/relationships/notesSlide" Target="../notesSlides/notesSlide2.xml"/><Relationship Id="rId3" Type="http://schemas.openxmlformats.org/officeDocument/2006/relationships/slideLayout" Target="../slideLayouts/slideLayout2.xml"/><Relationship Id="rId2" Type="http://schemas.openxmlformats.org/officeDocument/2006/relationships/image" Target="../media/image2.png"/><Relationship Id="rId1" Type="http://schemas.openxmlformats.org/officeDocument/2006/relationships/image" Target="../media/image1.png"/></Relationships>
</file>

<file path=ppt/slides/_rels/slide3.xml.rels><?xml version="1.0" encoding="UTF-8" standalone="yes"?>
<Relationships xmlns="http://schemas.openxmlformats.org/package/2006/relationships"><Relationship Id="rId4" Type="http://schemas.openxmlformats.org/officeDocument/2006/relationships/notesSlide" Target="../notesSlides/notesSlide3.xml"/><Relationship Id="rId3" Type="http://schemas.openxmlformats.org/officeDocument/2006/relationships/slideLayout" Target="../slideLayouts/slideLayout2.xml"/><Relationship Id="rId2" Type="http://schemas.openxmlformats.org/officeDocument/2006/relationships/image" Target="../media/image2.png"/><Relationship Id="rId1" Type="http://schemas.openxmlformats.org/officeDocument/2006/relationships/image" Target="../media/image1.png"/></Relationships>
</file>

<file path=ppt/slides/_rels/slide4.xml.rels><?xml version="1.0" encoding="UTF-8" standalone="yes"?>
<Relationships xmlns="http://schemas.openxmlformats.org/package/2006/relationships"><Relationship Id="rId4" Type="http://schemas.openxmlformats.org/officeDocument/2006/relationships/notesSlide" Target="../notesSlides/notesSlide4.xml"/><Relationship Id="rId3" Type="http://schemas.openxmlformats.org/officeDocument/2006/relationships/slideLayout" Target="../slideLayouts/slideLayout2.xml"/><Relationship Id="rId2" Type="http://schemas.openxmlformats.org/officeDocument/2006/relationships/image" Target="../media/image2.png"/><Relationship Id="rId1" Type="http://schemas.openxmlformats.org/officeDocument/2006/relationships/image" Target="../media/image1.png"/></Relationships>
</file>

<file path=ppt/slides/_rels/slide5.xml.rels><?xml version="1.0" encoding="UTF-8" standalone="yes"?>
<Relationships xmlns="http://schemas.openxmlformats.org/package/2006/relationships"><Relationship Id="rId5" Type="http://schemas.openxmlformats.org/officeDocument/2006/relationships/notesSlide" Target="../notesSlides/notesSlide5.xml"/><Relationship Id="rId4" Type="http://schemas.openxmlformats.org/officeDocument/2006/relationships/slideLayout" Target="../slideLayouts/slideLayout2.xml"/><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image" Target="../media/image1.png"/></Relationships>
</file>

<file path=ppt/slides/_rels/slide6.xml.rels><?xml version="1.0" encoding="UTF-8" standalone="yes"?>
<Relationships xmlns="http://schemas.openxmlformats.org/package/2006/relationships"><Relationship Id="rId5" Type="http://schemas.openxmlformats.org/officeDocument/2006/relationships/notesSlide" Target="../notesSlides/notesSlide6.xml"/><Relationship Id="rId4" Type="http://schemas.openxmlformats.org/officeDocument/2006/relationships/slideLayout" Target="../slideLayouts/slideLayout2.xml"/><Relationship Id="rId3" Type="http://schemas.openxmlformats.org/officeDocument/2006/relationships/image" Target="../media/image4.png"/><Relationship Id="rId2" Type="http://schemas.openxmlformats.org/officeDocument/2006/relationships/image" Target="../media/image2.png"/><Relationship Id="rId1" Type="http://schemas.openxmlformats.org/officeDocument/2006/relationships/image" Target="../media/image1.png"/></Relationships>
</file>

<file path=ppt/slides/_rels/slide7.xml.rels><?xml version="1.0" encoding="UTF-8" standalone="yes"?>
<Relationships xmlns="http://schemas.openxmlformats.org/package/2006/relationships"><Relationship Id="rId5" Type="http://schemas.openxmlformats.org/officeDocument/2006/relationships/notesSlide" Target="../notesSlides/notesSlide7.xml"/><Relationship Id="rId4" Type="http://schemas.openxmlformats.org/officeDocument/2006/relationships/slideLayout" Target="../slideLayouts/slideLayout2.xml"/><Relationship Id="rId3" Type="http://schemas.openxmlformats.org/officeDocument/2006/relationships/image" Target="../media/image5.png"/><Relationship Id="rId2" Type="http://schemas.openxmlformats.org/officeDocument/2006/relationships/image" Target="../media/image2.png"/><Relationship Id="rId1" Type="http://schemas.openxmlformats.org/officeDocument/2006/relationships/image" Target="../media/image1.png"/></Relationships>
</file>

<file path=ppt/slides/_rels/slide8.xml.rels><?xml version="1.0" encoding="UTF-8" standalone="yes"?>
<Relationships xmlns="http://schemas.openxmlformats.org/package/2006/relationships"><Relationship Id="rId5" Type="http://schemas.openxmlformats.org/officeDocument/2006/relationships/notesSlide" Target="../notesSlides/notesSlide8.xml"/><Relationship Id="rId4" Type="http://schemas.openxmlformats.org/officeDocument/2006/relationships/slideLayout" Target="../slideLayouts/slideLayout2.xml"/><Relationship Id="rId3" Type="http://schemas.openxmlformats.org/officeDocument/2006/relationships/image" Target="../media/image6.png"/><Relationship Id="rId2" Type="http://schemas.openxmlformats.org/officeDocument/2006/relationships/image" Target="../media/image2.png"/><Relationship Id="rId1" Type="http://schemas.openxmlformats.org/officeDocument/2006/relationships/image" Target="../media/image1.png"/></Relationships>
</file>

<file path=ppt/slides/_rels/slide9.xml.rels><?xml version="1.0" encoding="UTF-8" standalone="yes"?>
<Relationships xmlns="http://schemas.openxmlformats.org/package/2006/relationships"><Relationship Id="rId4" Type="http://schemas.openxmlformats.org/officeDocument/2006/relationships/notesSlide" Target="../notesSlides/notesSlide9.xml"/><Relationship Id="rId3" Type="http://schemas.openxmlformats.org/officeDocument/2006/relationships/slideLayout" Target="../slideLayouts/slideLayout2.xml"/><Relationship Id="rId2" Type="http://schemas.openxmlformats.org/officeDocument/2006/relationships/image" Target="../media/image2.png"/><Relationship Id="rId1"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矩形 3"/>
          <p:cNvSpPr/>
          <p:nvPr/>
        </p:nvSpPr>
        <p:spPr>
          <a:xfrm>
            <a:off x="478204" y="1137030"/>
            <a:ext cx="3773103" cy="2685449"/>
          </a:xfrm>
          <a:prstGeom prst="rect">
            <a:avLst/>
          </a:prstGeom>
          <a:noFill/>
          <a:ln w="101600">
            <a:solidFill>
              <a:srgbClr val="C0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 name="矩形 4"/>
          <p:cNvSpPr/>
          <p:nvPr/>
        </p:nvSpPr>
        <p:spPr>
          <a:xfrm>
            <a:off x="2906981" y="1464289"/>
            <a:ext cx="4405164" cy="2030930"/>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CN" altLang="en-US" dirty="0"/>
          </a:p>
        </p:txBody>
      </p:sp>
      <p:pic>
        <p:nvPicPr>
          <p:cNvPr id="11" name="Picture 1512" descr="E:\徐振杰\进行中\高校\人大ppt\jpg\01\02.png"/>
          <p:cNvPicPr>
            <a:picLocks noChangeAspect="1" noChangeArrowheads="1"/>
          </p:cNvPicPr>
          <p:nvPr/>
        </p:nvPicPr>
        <p:blipFill>
          <a:blip r:embed="rId1" cstate="print"/>
          <a:srcRect/>
          <a:stretch>
            <a:fillRect/>
          </a:stretch>
        </p:blipFill>
        <p:spPr bwMode="auto">
          <a:xfrm>
            <a:off x="10107245" y="251604"/>
            <a:ext cx="1858573" cy="471919"/>
          </a:xfrm>
          <a:prstGeom prst="rect">
            <a:avLst/>
          </a:prstGeom>
          <a:noFill/>
          <a:ln w="9525">
            <a:noFill/>
            <a:miter lim="800000"/>
            <a:headEnd/>
            <a:tailEnd/>
          </a:ln>
        </p:spPr>
      </p:pic>
      <p:sp>
        <p:nvSpPr>
          <p:cNvPr id="21" name="文本框 20"/>
          <p:cNvSpPr txBox="1"/>
          <p:nvPr/>
        </p:nvSpPr>
        <p:spPr>
          <a:xfrm>
            <a:off x="1256094" y="4541392"/>
            <a:ext cx="9330023" cy="1753235"/>
          </a:xfrm>
          <a:prstGeom prst="rect">
            <a:avLst/>
          </a:prstGeom>
          <a:noFill/>
        </p:spPr>
        <p:txBody>
          <a:bodyPr wrap="square" rtlCol="0">
            <a:spAutoFit/>
          </a:bodyPr>
          <a:lstStyle/>
          <a:p>
            <a:pPr algn="ctr">
              <a:lnSpc>
                <a:spcPct val="150000"/>
              </a:lnSpc>
            </a:pPr>
            <a:r>
              <a:rPr lang="en-US" altLang="zh-CN" b="1" dirty="0" err="1">
                <a:latin typeface="Book Antiqua" panose="02040602050305030304" pitchFamily="18" charset="0"/>
                <a:sym typeface="+mn-ea"/>
              </a:rPr>
              <a:t>Xiaoyu</a:t>
            </a:r>
            <a:r>
              <a:rPr lang="zh-CN" altLang="en-US" b="1" dirty="0">
                <a:latin typeface="Book Antiqua" panose="02040602050305030304" pitchFamily="18" charset="0"/>
                <a:sym typeface="+mn-ea"/>
              </a:rPr>
              <a:t> </a:t>
            </a:r>
            <a:r>
              <a:rPr lang="en-US" altLang="zh-CN" b="1" dirty="0">
                <a:latin typeface="Book Antiqua" panose="02040602050305030304" pitchFamily="18" charset="0"/>
                <a:sym typeface="+mn-ea"/>
              </a:rPr>
              <a:t>Xia</a:t>
            </a:r>
            <a:r>
              <a:rPr lang="en-US" altLang="zh-CN" b="1" baseline="30000" dirty="0">
                <a:latin typeface="Book Antiqua" panose="02040602050305030304" pitchFamily="18" charset="0"/>
              </a:rPr>
              <a:t>1</a:t>
            </a:r>
            <a:r>
              <a:rPr lang="en-US" altLang="zh-CN" b="1" dirty="0">
                <a:latin typeface="Book Antiqua" panose="02040602050305030304" pitchFamily="18" charset="0"/>
              </a:rPr>
              <a:t>*,</a:t>
            </a:r>
            <a:r>
              <a:rPr lang="zh-CN" altLang="en-US" b="1" dirty="0">
                <a:latin typeface="Book Antiqua" panose="02040602050305030304" pitchFamily="18" charset="0"/>
              </a:rPr>
              <a:t> </a:t>
            </a:r>
            <a:r>
              <a:rPr lang="en-US" altLang="zh-CN" b="1" dirty="0">
                <a:latin typeface="Book Antiqua" panose="02040602050305030304" pitchFamily="18" charset="0"/>
                <a:sym typeface="+mn-ea"/>
              </a:rPr>
              <a:t>Haoyu Wang</a:t>
            </a:r>
            <a:r>
              <a:rPr lang="en-US" altLang="zh-CN" b="1" baseline="30000" dirty="0">
                <a:latin typeface="Book Antiqua" panose="02040602050305030304" pitchFamily="18" charset="0"/>
              </a:rPr>
              <a:t>2</a:t>
            </a:r>
            <a:endParaRPr lang="en-US" altLang="zh-CN" b="1" baseline="30000" dirty="0">
              <a:latin typeface="Book Antiqua" panose="02040602050305030304" pitchFamily="18" charset="0"/>
            </a:endParaRPr>
          </a:p>
          <a:p>
            <a:pPr algn="ctr">
              <a:lnSpc>
                <a:spcPct val="150000"/>
              </a:lnSpc>
            </a:pPr>
            <a:r>
              <a:rPr lang="en-US" altLang="zh-CN" baseline="30000" dirty="0">
                <a:latin typeface="Book Antiqua" panose="02040602050305030304" pitchFamily="18" charset="0"/>
              </a:rPr>
              <a:t>1 </a:t>
            </a:r>
            <a:r>
              <a:rPr lang="en-US" altLang="zh-CN" dirty="0">
                <a:latin typeface="Book Antiqua" panose="02040602050305030304" pitchFamily="18" charset="0"/>
                <a:sym typeface="+mn-ea"/>
              </a:rPr>
              <a:t>School of Management and Engineering, Nanjing University, Nanjing, China</a:t>
            </a:r>
            <a:endParaRPr lang="en-US" altLang="zh-CN" dirty="0">
              <a:latin typeface="Book Antiqua" panose="02040602050305030304" pitchFamily="18" charset="0"/>
              <a:sym typeface="+mn-ea"/>
            </a:endParaRPr>
          </a:p>
          <a:p>
            <a:pPr algn="ctr">
              <a:lnSpc>
                <a:spcPct val="150000"/>
              </a:lnSpc>
            </a:pPr>
            <a:r>
              <a:rPr lang="en-US" altLang="zh-CN" baseline="30000" dirty="0">
                <a:latin typeface="Book Antiqua" panose="02040602050305030304" pitchFamily="18" charset="0"/>
                <a:sym typeface="+mn-ea"/>
              </a:rPr>
              <a:t>2</a:t>
            </a:r>
            <a:r>
              <a:rPr lang="en-US" altLang="zh-CN" dirty="0">
                <a:latin typeface="Book Antiqua" panose="02040602050305030304" pitchFamily="18" charset="0"/>
              </a:rPr>
              <a:t>School of Journalism and Communication, Renmin University of China, Beijing, China</a:t>
            </a:r>
            <a:endParaRPr lang="en-US" altLang="zh-CN" dirty="0">
              <a:latin typeface="Book Antiqua" panose="02040602050305030304" pitchFamily="18" charset="0"/>
            </a:endParaRPr>
          </a:p>
          <a:p>
            <a:pPr algn="ctr">
              <a:lnSpc>
                <a:spcPct val="150000"/>
              </a:lnSpc>
            </a:pPr>
            <a:r>
              <a:rPr lang="en-US" altLang="zh-CN" baseline="30000" dirty="0">
                <a:latin typeface="Book Antiqua" panose="02040602050305030304" pitchFamily="18" charset="0"/>
              </a:rPr>
              <a:t> </a:t>
            </a:r>
            <a:r>
              <a:rPr lang="en-US" altLang="zh-CN" dirty="0">
                <a:latin typeface="Book Antiqua" panose="02040602050305030304" pitchFamily="18" charset="0"/>
              </a:rPr>
              <a:t> </a:t>
            </a:r>
            <a:endParaRPr lang="en-US" altLang="zh-CN" dirty="0">
              <a:latin typeface="Book Antiqua" panose="02040602050305030304" pitchFamily="18" charset="0"/>
            </a:endParaRPr>
          </a:p>
        </p:txBody>
      </p:sp>
      <p:sp>
        <p:nvSpPr>
          <p:cNvPr id="9" name="文本框 8"/>
          <p:cNvSpPr txBox="1"/>
          <p:nvPr/>
        </p:nvSpPr>
        <p:spPr>
          <a:xfrm>
            <a:off x="1033780" y="2085975"/>
            <a:ext cx="8842375" cy="768350"/>
          </a:xfrm>
          <a:prstGeom prst="rect">
            <a:avLst/>
          </a:prstGeom>
          <a:noFill/>
        </p:spPr>
        <p:txBody>
          <a:bodyPr wrap="square" rtlCol="0">
            <a:spAutoFit/>
          </a:bodyPr>
          <a:lstStyle/>
          <a:p>
            <a:r>
              <a:rPr lang="en-US" altLang="zh-CN" sz="2200" b="1" dirty="0">
                <a:latin typeface="Book Antiqua" panose="02040602050305030304" pitchFamily="18" charset="0"/>
              </a:rPr>
              <a:t>The relationship between introduction of AI and job performance: a meta-analysis</a:t>
            </a:r>
            <a:endParaRPr lang="en-US" altLang="zh-CN" sz="2200" b="1" dirty="0">
              <a:latin typeface="Book Antiqua" panose="02040602050305030304" pitchFamily="18" charset="0"/>
            </a:endParaRPr>
          </a:p>
        </p:txBody>
      </p:sp>
      <p:pic>
        <p:nvPicPr>
          <p:cNvPr id="1028"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305937" y="235284"/>
            <a:ext cx="1569583" cy="482673"/>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页脚占位符 3"/>
          <p:cNvSpPr txBox="1"/>
          <p:nvPr/>
        </p:nvSpPr>
        <p:spPr>
          <a:xfrm>
            <a:off x="10029867" y="6307722"/>
            <a:ext cx="1753403" cy="359677"/>
          </a:xfrm>
          <a:prstGeom prst="rect">
            <a:avLst/>
          </a:prstGeom>
        </p:spPr>
        <p:txBody>
          <a:bodyPr vert="horz" lIns="91440" tIns="45720" rIns="91440" bIns="45720" rtlCol="0" anchor="ctr"/>
          <a:lstStyle>
            <a:defPPr>
              <a:defRPr lang="zh-CN"/>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altLang="zh-CN" b="1" dirty="0">
                <a:solidFill>
                  <a:schemeClr val="tx1">
                    <a:lumMod val="50000"/>
                    <a:lumOff val="50000"/>
                  </a:schemeClr>
                </a:solidFill>
                <a:latin typeface="Arial" panose="020B0704020202020204" pitchFamily="34" charset="0"/>
                <a:cs typeface="Arial" panose="020B0704020202020204" pitchFamily="34" charset="0"/>
              </a:rPr>
              <a:t>9 / 10</a:t>
            </a:r>
            <a:endParaRPr lang="zh-CN" altLang="en-US" b="1" dirty="0">
              <a:solidFill>
                <a:schemeClr val="tx1">
                  <a:lumMod val="50000"/>
                  <a:lumOff val="50000"/>
                </a:schemeClr>
              </a:solidFill>
              <a:latin typeface="Arial" panose="020B0704020202020204" pitchFamily="34" charset="0"/>
              <a:cs typeface="Arial" panose="020B0704020202020204" pitchFamily="34" charset="0"/>
            </a:endParaRPr>
          </a:p>
        </p:txBody>
      </p:sp>
      <p:cxnSp>
        <p:nvCxnSpPr>
          <p:cNvPr id="7" name="直接连接符 6"/>
          <p:cNvCxnSpPr/>
          <p:nvPr/>
        </p:nvCxnSpPr>
        <p:spPr>
          <a:xfrm>
            <a:off x="399446" y="924022"/>
            <a:ext cx="10231655" cy="0"/>
          </a:xfrm>
          <a:prstGeom prst="line">
            <a:avLst/>
          </a:prstGeom>
          <a:ln w="25400">
            <a:solidFill>
              <a:srgbClr val="1146AF">
                <a:alpha val="80000"/>
              </a:srgbClr>
            </a:solidFill>
          </a:ln>
          <a:effectLst>
            <a:glow rad="76200">
              <a:schemeClr val="accent1">
                <a:alpha val="40000"/>
              </a:schemeClr>
            </a:glow>
          </a:effectLst>
        </p:spPr>
        <p:style>
          <a:lnRef idx="1">
            <a:schemeClr val="accent1"/>
          </a:lnRef>
          <a:fillRef idx="0">
            <a:schemeClr val="accent1"/>
          </a:fillRef>
          <a:effectRef idx="0">
            <a:schemeClr val="accent1"/>
          </a:effectRef>
          <a:fontRef idx="minor">
            <a:schemeClr val="tx1"/>
          </a:fontRef>
        </p:style>
      </p:cxnSp>
      <p:sp>
        <p:nvSpPr>
          <p:cNvPr id="2" name="文本框 1"/>
          <p:cNvSpPr txBox="1"/>
          <p:nvPr/>
        </p:nvSpPr>
        <p:spPr>
          <a:xfrm>
            <a:off x="321475" y="378219"/>
            <a:ext cx="5852498" cy="461665"/>
          </a:xfrm>
          <a:prstGeom prst="rect">
            <a:avLst/>
          </a:prstGeom>
          <a:noFill/>
        </p:spPr>
        <p:txBody>
          <a:bodyPr wrap="square" rtlCol="0">
            <a:spAutoFit/>
          </a:bodyPr>
          <a:lstStyle/>
          <a:p>
            <a:r>
              <a:rPr lang="en-US" altLang="zh-CN" sz="2400" dirty="0">
                <a:latin typeface="Georgia" panose="02040502050405090303" pitchFamily="18" charset="0"/>
                <a:cs typeface="Times New Roman" panose="02020603050405020304" pitchFamily="18" charset="0"/>
              </a:rPr>
              <a:t>Conclusion &amp; Discussion</a:t>
            </a:r>
            <a:endParaRPr lang="zh-CN" altLang="en-US" sz="2400" dirty="0">
              <a:latin typeface="Georgia" panose="02040502050405090303" pitchFamily="18" charset="0"/>
              <a:cs typeface="Times New Roman" panose="02020603050405020304" pitchFamily="18" charset="0"/>
            </a:endParaRPr>
          </a:p>
        </p:txBody>
      </p:sp>
      <p:sp>
        <p:nvSpPr>
          <p:cNvPr id="9" name="文本框 8"/>
          <p:cNvSpPr txBox="1"/>
          <p:nvPr/>
        </p:nvSpPr>
        <p:spPr>
          <a:xfrm>
            <a:off x="528304" y="1251376"/>
            <a:ext cx="11518234" cy="4584700"/>
          </a:xfrm>
          <a:prstGeom prst="rect">
            <a:avLst/>
          </a:prstGeom>
          <a:noFill/>
        </p:spPr>
        <p:txBody>
          <a:bodyPr wrap="square">
            <a:spAutoFit/>
          </a:bodyPr>
          <a:lstStyle>
            <a:defPPr>
              <a:defRPr lang="zh-CN"/>
            </a:defPPr>
            <a:lvl1pPr marL="285750" indent="-285750" algn="just">
              <a:buFont typeface="Arial" panose="020B0704020202020204" pitchFamily="34" charset="0"/>
              <a:buChar char="•"/>
              <a:defRPr b="1">
                <a:solidFill>
                  <a:srgbClr val="3260BB"/>
                </a:solidFill>
                <a:latin typeface="Book Antiqua" panose="02040602050305030304" pitchFamily="18" charset="0"/>
              </a:defRPr>
            </a:lvl1pPr>
            <a:lvl2pPr marL="742950" lvl="1" indent="-285750" algn="just">
              <a:buFont typeface="Arial" panose="020B0704020202020204" pitchFamily="34" charset="0"/>
              <a:buChar char="•"/>
              <a:defRPr>
                <a:latin typeface="Book Antiqua" panose="02040602050305030304" pitchFamily="18" charset="0"/>
              </a:defRPr>
            </a:lvl2pPr>
            <a:lvl3pPr marL="1200150" lvl="2" indent="-285750" algn="just">
              <a:buFont typeface="Arial" panose="020B0704020202020204" pitchFamily="34" charset="0"/>
              <a:buChar char="•"/>
              <a:defRPr>
                <a:latin typeface="Book Antiqua" panose="02040602050305030304" pitchFamily="18" charset="0"/>
              </a:defRPr>
            </a:lvl3pPr>
          </a:lstStyle>
          <a:p>
            <a:r>
              <a:rPr lang="zh-CN" altLang="en-US" sz="2000" dirty="0"/>
              <a:t>理论意义</a:t>
            </a:r>
            <a:endParaRPr lang="zh-CN" altLang="en-US" sz="2000" dirty="0"/>
          </a:p>
          <a:p>
            <a:pPr marL="0" indent="0">
              <a:buNone/>
            </a:pPr>
            <a:endParaRPr lang="en-US" altLang="zh-CN" sz="2000" dirty="0"/>
          </a:p>
          <a:p>
            <a:pPr lvl="1"/>
            <a:r>
              <a:rPr lang="en-US" altLang="zh-CN" b="1" dirty="0"/>
              <a:t>SDT</a:t>
            </a:r>
            <a:r>
              <a:rPr lang="zh-CN" altLang="en-US" b="1" dirty="0"/>
              <a:t>理论支持</a:t>
            </a:r>
            <a:r>
              <a:rPr lang="en-US" altLang="zh-CN" b="1" dirty="0"/>
              <a:t>: </a:t>
            </a:r>
            <a:r>
              <a:rPr lang="en-US" altLang="zh-CN" dirty="0"/>
              <a:t>AI</a:t>
            </a:r>
            <a:r>
              <a:rPr lang="zh-CN" altLang="en-US" dirty="0"/>
              <a:t>能够减少重复性任务，提升员工的自主性和胜任感，从而提高内在动机和工作绩效。</a:t>
            </a:r>
            <a:endParaRPr lang="zh-CN" altLang="en-US" b="1" dirty="0"/>
          </a:p>
          <a:p>
            <a:pPr lvl="1"/>
            <a:endParaRPr lang="en-US" altLang="zh-CN" b="1" dirty="0">
              <a:solidFill>
                <a:schemeClr val="tx1"/>
              </a:solidFill>
            </a:endParaRPr>
          </a:p>
          <a:p>
            <a:pPr lvl="1"/>
            <a:r>
              <a:rPr lang="en-US" altLang="zh-CN" b="1" dirty="0">
                <a:solidFill>
                  <a:schemeClr val="tx1"/>
                </a:solidFill>
              </a:rPr>
              <a:t>TAM</a:t>
            </a:r>
            <a:r>
              <a:rPr lang="zh-CN" altLang="en-US" b="1" dirty="0">
                <a:solidFill>
                  <a:schemeClr val="tx1"/>
                </a:solidFill>
              </a:rPr>
              <a:t>模型扩展</a:t>
            </a:r>
            <a:r>
              <a:rPr lang="en-US" altLang="zh-CN" b="1" dirty="0">
                <a:solidFill>
                  <a:schemeClr val="tx1"/>
                </a:solidFill>
              </a:rPr>
              <a:t>:</a:t>
            </a:r>
            <a:r>
              <a:rPr lang="en-US" altLang="zh-CN" dirty="0">
                <a:solidFill>
                  <a:schemeClr val="tx1"/>
                </a:solidFill>
              </a:rPr>
              <a:t>AI</a:t>
            </a:r>
            <a:r>
              <a:rPr lang="zh-CN" altLang="en-US" dirty="0">
                <a:solidFill>
                  <a:schemeClr val="tx1"/>
                </a:solidFill>
              </a:rPr>
              <a:t>的使用方式对其对员工工作绩效的影响起重要作用，尤其是混合使用的情景。</a:t>
            </a:r>
            <a:endParaRPr lang="en-US" altLang="zh-CN" b="0" dirty="0">
              <a:solidFill>
                <a:schemeClr val="tx1"/>
              </a:solidFill>
            </a:endParaRPr>
          </a:p>
          <a:p>
            <a:pPr lvl="2"/>
            <a:r>
              <a:rPr lang="zh-CN" altLang="en-US" b="0" dirty="0">
                <a:solidFill>
                  <a:schemeClr val="tx1"/>
                </a:solidFill>
              </a:rPr>
              <a:t>员工的角色和人工智能实施的背景对其感知到的益处有重要影响</a:t>
            </a:r>
            <a:endParaRPr lang="zh-CN" altLang="en-US" b="0" dirty="0">
              <a:solidFill>
                <a:schemeClr val="tx1"/>
              </a:solidFill>
            </a:endParaRPr>
          </a:p>
          <a:p>
            <a:pPr lvl="2"/>
            <a:r>
              <a:rPr lang="zh-CN" altLang="en-US" b="0" dirty="0">
                <a:solidFill>
                  <a:schemeClr val="tx1"/>
                </a:solidFill>
              </a:rPr>
              <a:t>人工智能的混合使用与工作绩效的正相关性最强，这可能是因为它既能提高自上而下的管理效率，又能增强自下而上的员工能力。</a:t>
            </a:r>
            <a:endParaRPr lang="zh-CN" altLang="en-US" b="0" dirty="0">
              <a:solidFill>
                <a:schemeClr val="tx1"/>
              </a:solidFill>
            </a:endParaRPr>
          </a:p>
          <a:p>
            <a:pPr lvl="2"/>
            <a:endParaRPr lang="zh-CN" altLang="en-US" b="0" dirty="0">
              <a:solidFill>
                <a:schemeClr val="tx1"/>
              </a:solidFill>
            </a:endParaRPr>
          </a:p>
          <a:p>
            <a:pPr lvl="1"/>
            <a:r>
              <a:rPr lang="zh-CN" altLang="en-US" b="1" dirty="0"/>
              <a:t>文化因素</a:t>
            </a:r>
            <a:r>
              <a:rPr lang="en-US" altLang="zh-CN" b="1" dirty="0"/>
              <a:t>：</a:t>
            </a:r>
            <a:r>
              <a:rPr lang="zh-CN" altLang="en-US" b="0" dirty="0">
                <a:solidFill>
                  <a:schemeClr val="tx1"/>
                </a:solidFill>
              </a:rPr>
              <a:t>权力距离、个人主义和长期导向在</a:t>
            </a:r>
            <a:r>
              <a:rPr lang="en-US" altLang="zh-CN" b="0" dirty="0">
                <a:solidFill>
                  <a:schemeClr val="tx1"/>
                </a:solidFill>
              </a:rPr>
              <a:t>AI</a:t>
            </a:r>
            <a:r>
              <a:rPr lang="zh-CN" altLang="en-US" b="0" dirty="0">
                <a:solidFill>
                  <a:schemeClr val="tx1"/>
                </a:solidFill>
              </a:rPr>
              <a:t>对绩效的影响中起到重要调节作用。</a:t>
            </a:r>
            <a:endParaRPr lang="en-US" altLang="zh-CN" b="0" dirty="0">
              <a:solidFill>
                <a:schemeClr val="tx1"/>
              </a:solidFill>
            </a:endParaRPr>
          </a:p>
          <a:p>
            <a:pPr lvl="2" algn="l" fontAlgn="auto"/>
            <a:r>
              <a:rPr lang="zh-CN" altLang="en-US" b="0" dirty="0">
                <a:solidFill>
                  <a:schemeClr val="tx1"/>
                </a:solidFill>
              </a:rPr>
              <a:t>在高权力距离文化中，</a:t>
            </a:r>
            <a:r>
              <a:rPr lang="zh-CN" altLang="en-US" dirty="0">
                <a:sym typeface="+mn-ea"/>
              </a:rPr>
              <a:t>负调节表明</a:t>
            </a:r>
            <a:r>
              <a:rPr lang="zh-CN" altLang="en-US" b="0" dirty="0">
                <a:solidFill>
                  <a:schemeClr val="tx1"/>
                </a:solidFill>
              </a:rPr>
              <a:t>员工可能会觉得人工智能工具赋予他们的权力较少，他们可能认为这些工具是控制的工具，而不是自主的工具</a:t>
            </a:r>
            <a:r>
              <a:rPr lang="en-US" altLang="zh-CN" b="0" dirty="0">
                <a:solidFill>
                  <a:schemeClr val="tx1"/>
                </a:solidFill>
              </a:rPr>
              <a:t>。</a:t>
            </a:r>
            <a:endParaRPr lang="zh-CN" altLang="en-US" b="0" dirty="0">
              <a:solidFill>
                <a:schemeClr val="tx1"/>
              </a:solidFill>
            </a:endParaRPr>
          </a:p>
          <a:p>
            <a:pPr lvl="2" algn="just"/>
            <a:r>
              <a:rPr lang="zh-CN" altLang="en-US" b="0" dirty="0">
                <a:solidFill>
                  <a:schemeClr val="tx1"/>
                </a:solidFill>
              </a:rPr>
              <a:t>个人主义的正向调节表明，在强调独立性的文化中，员工更有可能利用人工智能来提高个人生产力，这与追求自我完善的个人主义是一致的。</a:t>
            </a:r>
            <a:endParaRPr lang="zh-CN" altLang="en-US" b="0" dirty="0">
              <a:solidFill>
                <a:schemeClr val="tx1"/>
              </a:solidFill>
            </a:endParaRPr>
          </a:p>
          <a:p>
            <a:pPr lvl="2" algn="just"/>
            <a:r>
              <a:rPr lang="zh-CN" altLang="en-US" b="0" dirty="0">
                <a:solidFill>
                  <a:schemeClr val="tx1"/>
                </a:solidFill>
              </a:rPr>
              <a:t>在长期取向方面观察到的负向调节意味着，在重视长期规划的文化中，人工智能带来的短期效率收益可能会被低估，从而削弱其对绩效的影响。</a:t>
            </a:r>
            <a:endParaRPr lang="zh-CN" altLang="en-US" b="0" dirty="0">
              <a:solidFill>
                <a:schemeClr val="tx1"/>
              </a:solidFill>
            </a:endParaRPr>
          </a:p>
        </p:txBody>
      </p:sp>
      <p:pic>
        <p:nvPicPr>
          <p:cNvPr id="11" name="Picture 1512" descr="E:\徐振杰\进行中\高校\人大ppt\jpg\01\02.png"/>
          <p:cNvPicPr>
            <a:picLocks noChangeAspect="1" noChangeArrowheads="1"/>
          </p:cNvPicPr>
          <p:nvPr/>
        </p:nvPicPr>
        <p:blipFill>
          <a:blip r:embed="rId1" cstate="print"/>
          <a:srcRect/>
          <a:stretch>
            <a:fillRect/>
          </a:stretch>
        </p:blipFill>
        <p:spPr bwMode="auto">
          <a:xfrm>
            <a:off x="10107245" y="251604"/>
            <a:ext cx="1858573" cy="471919"/>
          </a:xfrm>
          <a:prstGeom prst="rect">
            <a:avLst/>
          </a:prstGeom>
          <a:noFill/>
          <a:ln w="9525">
            <a:noFill/>
            <a:miter lim="800000"/>
            <a:headEnd/>
            <a:tailEnd/>
          </a:ln>
        </p:spPr>
      </p:pic>
      <p:pic>
        <p:nvPicPr>
          <p:cNvPr id="1028"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305937" y="235284"/>
            <a:ext cx="1569583" cy="482673"/>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页脚占位符 3"/>
          <p:cNvSpPr txBox="1"/>
          <p:nvPr/>
        </p:nvSpPr>
        <p:spPr>
          <a:xfrm>
            <a:off x="10029867" y="6302642"/>
            <a:ext cx="1753403" cy="359677"/>
          </a:xfrm>
          <a:prstGeom prst="rect">
            <a:avLst/>
          </a:prstGeom>
        </p:spPr>
        <p:txBody>
          <a:bodyPr vert="horz" lIns="91440" tIns="45720" rIns="91440" bIns="45720" rtlCol="0" anchor="ctr"/>
          <a:lstStyle>
            <a:defPPr>
              <a:defRPr lang="zh-CN"/>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altLang="zh-CN" b="1" dirty="0">
                <a:solidFill>
                  <a:schemeClr val="tx1">
                    <a:lumMod val="50000"/>
                    <a:lumOff val="50000"/>
                  </a:schemeClr>
                </a:solidFill>
                <a:latin typeface="Arial" panose="020B0704020202020204" pitchFamily="34" charset="0"/>
                <a:cs typeface="Arial" panose="020B0704020202020204" pitchFamily="34" charset="0"/>
              </a:rPr>
              <a:t>10 / 10</a:t>
            </a:r>
            <a:endParaRPr lang="zh-CN" altLang="en-US" b="1" dirty="0">
              <a:solidFill>
                <a:schemeClr val="tx1">
                  <a:lumMod val="50000"/>
                  <a:lumOff val="50000"/>
                </a:schemeClr>
              </a:solidFill>
              <a:latin typeface="Arial" panose="020B0704020202020204" pitchFamily="34" charset="0"/>
              <a:cs typeface="Arial" panose="020B0704020202020204" pitchFamily="34" charset="0"/>
            </a:endParaRPr>
          </a:p>
        </p:txBody>
      </p:sp>
      <p:cxnSp>
        <p:nvCxnSpPr>
          <p:cNvPr id="7" name="直接连接符 6"/>
          <p:cNvCxnSpPr/>
          <p:nvPr/>
        </p:nvCxnSpPr>
        <p:spPr>
          <a:xfrm>
            <a:off x="399446" y="924022"/>
            <a:ext cx="10231655" cy="0"/>
          </a:xfrm>
          <a:prstGeom prst="line">
            <a:avLst/>
          </a:prstGeom>
          <a:ln w="25400">
            <a:solidFill>
              <a:srgbClr val="1146AF">
                <a:alpha val="80000"/>
              </a:srgbClr>
            </a:solidFill>
          </a:ln>
          <a:effectLst>
            <a:glow rad="76200">
              <a:schemeClr val="accent1">
                <a:alpha val="40000"/>
              </a:schemeClr>
            </a:glow>
          </a:effectLst>
        </p:spPr>
        <p:style>
          <a:lnRef idx="1">
            <a:schemeClr val="accent1"/>
          </a:lnRef>
          <a:fillRef idx="0">
            <a:schemeClr val="accent1"/>
          </a:fillRef>
          <a:effectRef idx="0">
            <a:schemeClr val="accent1"/>
          </a:effectRef>
          <a:fontRef idx="minor">
            <a:schemeClr val="tx1"/>
          </a:fontRef>
        </p:style>
      </p:cxnSp>
      <p:sp>
        <p:nvSpPr>
          <p:cNvPr id="2" name="文本框 1"/>
          <p:cNvSpPr txBox="1"/>
          <p:nvPr/>
        </p:nvSpPr>
        <p:spPr>
          <a:xfrm>
            <a:off x="321475" y="378219"/>
            <a:ext cx="5852498" cy="461665"/>
          </a:xfrm>
          <a:prstGeom prst="rect">
            <a:avLst/>
          </a:prstGeom>
          <a:noFill/>
        </p:spPr>
        <p:txBody>
          <a:bodyPr wrap="square" rtlCol="0">
            <a:spAutoFit/>
          </a:bodyPr>
          <a:lstStyle/>
          <a:p>
            <a:r>
              <a:rPr lang="en-US" altLang="zh-CN" sz="2400" dirty="0">
                <a:latin typeface="Georgia" panose="02040502050405090303" pitchFamily="18" charset="0"/>
                <a:cs typeface="Times New Roman" panose="02020603050405020304" pitchFamily="18" charset="0"/>
              </a:rPr>
              <a:t>Conclusion &amp; Discussion</a:t>
            </a:r>
            <a:endParaRPr lang="zh-CN" altLang="en-US" sz="2400" dirty="0">
              <a:latin typeface="Georgia" panose="02040502050405090303" pitchFamily="18" charset="0"/>
              <a:cs typeface="Times New Roman" panose="02020603050405020304" pitchFamily="18" charset="0"/>
            </a:endParaRPr>
          </a:p>
        </p:txBody>
      </p:sp>
      <p:sp>
        <p:nvSpPr>
          <p:cNvPr id="9" name="文本框 8"/>
          <p:cNvSpPr txBox="1"/>
          <p:nvPr/>
        </p:nvSpPr>
        <p:spPr>
          <a:xfrm>
            <a:off x="321475" y="1243786"/>
            <a:ext cx="11518234" cy="5323205"/>
          </a:xfrm>
          <a:prstGeom prst="rect">
            <a:avLst/>
          </a:prstGeom>
          <a:noFill/>
        </p:spPr>
        <p:txBody>
          <a:bodyPr wrap="square">
            <a:spAutoFit/>
          </a:bodyPr>
          <a:lstStyle>
            <a:defPPr>
              <a:defRPr lang="zh-CN"/>
            </a:defPPr>
            <a:lvl1pPr marL="285750" indent="-285750" algn="just">
              <a:buFont typeface="Arial" panose="020B0704020202020204" pitchFamily="34" charset="0"/>
              <a:buChar char="•"/>
              <a:defRPr b="1">
                <a:solidFill>
                  <a:srgbClr val="3260BB"/>
                </a:solidFill>
                <a:latin typeface="Book Antiqua" panose="02040602050305030304" pitchFamily="18" charset="0"/>
              </a:defRPr>
            </a:lvl1pPr>
            <a:lvl2pPr marL="742950" lvl="1" indent="-285750" algn="just">
              <a:buFont typeface="Arial" panose="020B0704020202020204" pitchFamily="34" charset="0"/>
              <a:buChar char="•"/>
              <a:defRPr>
                <a:latin typeface="Book Antiqua" panose="02040602050305030304" pitchFamily="18" charset="0"/>
              </a:defRPr>
            </a:lvl2pPr>
            <a:lvl3pPr marL="1200150" lvl="2" indent="-285750" algn="just">
              <a:buFont typeface="Arial" panose="020B0704020202020204" pitchFamily="34" charset="0"/>
              <a:buChar char="•"/>
              <a:defRPr>
                <a:latin typeface="Book Antiqua" panose="02040602050305030304" pitchFamily="18" charset="0"/>
              </a:defRPr>
            </a:lvl3pPr>
          </a:lstStyle>
          <a:p>
            <a:r>
              <a:rPr lang="zh-CN" altLang="en-US" sz="2000" dirty="0"/>
              <a:t>实际应用意义</a:t>
            </a:r>
            <a:endParaRPr lang="zh-CN" altLang="en-US" sz="2000" dirty="0"/>
          </a:p>
          <a:p>
            <a:endParaRPr lang="zh-CN" altLang="en-US" sz="2000" dirty="0"/>
          </a:p>
          <a:p>
            <a:pPr lvl="1"/>
            <a:r>
              <a:rPr lang="zh-CN" altLang="en-US" sz="2000" b="1" dirty="0"/>
              <a:t>优化</a:t>
            </a:r>
            <a:r>
              <a:rPr lang="en-US" altLang="zh-CN" sz="2000" b="1" dirty="0"/>
              <a:t>AI</a:t>
            </a:r>
            <a:r>
              <a:rPr lang="zh-CN" altLang="en-US" sz="2000" b="1" dirty="0"/>
              <a:t>策略</a:t>
            </a:r>
            <a:r>
              <a:rPr lang="en-US" altLang="zh-CN" sz="2000" b="1" dirty="0"/>
              <a:t>:</a:t>
            </a:r>
            <a:endParaRPr lang="en-US" altLang="zh-CN" sz="2000" b="1" dirty="0"/>
          </a:p>
          <a:p>
            <a:pPr lvl="2"/>
            <a:r>
              <a:rPr lang="zh-CN" altLang="en-US" sz="2000" dirty="0"/>
              <a:t>组织应根据文化背景调整</a:t>
            </a:r>
            <a:r>
              <a:rPr lang="en-US" altLang="zh-CN" sz="2000" dirty="0"/>
              <a:t>AI</a:t>
            </a:r>
            <a:r>
              <a:rPr lang="zh-CN" altLang="en-US" sz="2000" dirty="0"/>
              <a:t>使用方式，混合使用能更好地促进工作绩效。</a:t>
            </a:r>
            <a:endParaRPr lang="zh-CN" altLang="en-US" sz="2000" dirty="0"/>
          </a:p>
          <a:p>
            <a:pPr lvl="1"/>
            <a:endParaRPr lang="zh-CN" altLang="en-US" sz="2000" dirty="0"/>
          </a:p>
          <a:p>
            <a:pPr lvl="1"/>
            <a:r>
              <a:rPr lang="zh-CN" altLang="en-US" sz="2000" b="1" dirty="0"/>
              <a:t>员工培训与沟通</a:t>
            </a:r>
            <a:r>
              <a:rPr lang="en-US" altLang="zh-CN" sz="2000" b="1" dirty="0"/>
              <a:t>:</a:t>
            </a:r>
            <a:endParaRPr lang="en-US" altLang="zh-CN" sz="2000" b="1" dirty="0"/>
          </a:p>
          <a:p>
            <a:pPr lvl="2"/>
            <a:r>
              <a:rPr lang="zh-CN" altLang="en-US" sz="2000" dirty="0"/>
              <a:t>组织应提供全面的</a:t>
            </a:r>
            <a:r>
              <a:rPr lang="en-US" altLang="zh-CN" sz="2000" dirty="0"/>
              <a:t>AI</a:t>
            </a:r>
            <a:r>
              <a:rPr lang="zh-CN" altLang="en-US" sz="2000" dirty="0"/>
              <a:t>使用培训，并通过透明的沟通减少员工的不安全感。</a:t>
            </a:r>
            <a:endParaRPr lang="zh-CN" altLang="en-US" sz="2000" dirty="0"/>
          </a:p>
          <a:p>
            <a:endParaRPr lang="zh-CN" altLang="en-US" sz="2000" dirty="0"/>
          </a:p>
          <a:p>
            <a:pPr lvl="1"/>
            <a:r>
              <a:rPr lang="zh-CN" altLang="en-US" sz="2000" b="1" dirty="0"/>
              <a:t>长期视角</a:t>
            </a:r>
            <a:r>
              <a:rPr lang="en-US" altLang="zh-CN" sz="2000" b="1" dirty="0"/>
              <a:t>:</a:t>
            </a:r>
            <a:endParaRPr lang="en-US" altLang="zh-CN" sz="2000" b="1" dirty="0"/>
          </a:p>
          <a:p>
            <a:pPr lvl="2"/>
            <a:r>
              <a:rPr lang="zh-CN" altLang="en-US" sz="2000" dirty="0">
                <a:sym typeface="+mn-ea"/>
              </a:rPr>
              <a:t>在</a:t>
            </a:r>
            <a:r>
              <a:rPr lang="en-US" altLang="zh-CN" sz="2000" dirty="0">
                <a:sym typeface="+mn-ea"/>
              </a:rPr>
              <a:t>AI</a:t>
            </a:r>
            <a:r>
              <a:rPr lang="zh-CN" altLang="en-US" sz="2000" dirty="0">
                <a:sym typeface="+mn-ea"/>
              </a:rPr>
              <a:t>实施的同时，加强线下团队合作与社交支持，确保</a:t>
            </a:r>
            <a:r>
              <a:rPr lang="en-US" altLang="zh-CN" sz="2000" dirty="0">
                <a:sym typeface="+mn-ea"/>
              </a:rPr>
              <a:t>AI</a:t>
            </a:r>
            <a:r>
              <a:rPr lang="zh-CN" altLang="en-US" sz="2000" dirty="0">
                <a:sym typeface="+mn-ea"/>
              </a:rPr>
              <a:t>的长期整合不仅提高生产率，还维护包容的工作环境。</a:t>
            </a:r>
            <a:endParaRPr lang="zh-CN" altLang="en-US" sz="2000" dirty="0"/>
          </a:p>
          <a:p>
            <a:endParaRPr lang="zh-CN" altLang="en-US" sz="2000" dirty="0"/>
          </a:p>
          <a:p>
            <a:endParaRPr lang="zh-CN" altLang="en-US" sz="2000" dirty="0"/>
          </a:p>
          <a:p>
            <a:r>
              <a:rPr lang="zh-CN" altLang="en-US" sz="2000" dirty="0"/>
              <a:t>结论</a:t>
            </a:r>
            <a:r>
              <a:rPr lang="en-US" altLang="zh-CN" sz="2000" dirty="0"/>
              <a:t> </a:t>
            </a:r>
            <a:endParaRPr lang="en-US" altLang="zh-CN" sz="2000" dirty="0"/>
          </a:p>
          <a:p>
            <a:pPr lvl="1"/>
            <a:r>
              <a:rPr lang="zh-CN" altLang="en-US" sz="2000" dirty="0"/>
              <a:t>本次元分析表明，</a:t>
            </a:r>
            <a:r>
              <a:rPr lang="en-US" altLang="zh-CN" sz="2000" dirty="0"/>
              <a:t>AI</a:t>
            </a:r>
            <a:r>
              <a:rPr lang="zh-CN" altLang="en-US" sz="2000" dirty="0"/>
              <a:t>与工作绩效之间存在显著的正向关联。</a:t>
            </a:r>
            <a:endParaRPr lang="zh-CN" altLang="en-US" sz="2000" dirty="0"/>
          </a:p>
          <a:p>
            <a:pPr lvl="1"/>
            <a:r>
              <a:rPr lang="zh-CN" altLang="en-US" sz="2000" b="0" dirty="0">
                <a:solidFill>
                  <a:schemeClr val="tx1"/>
                </a:solidFill>
              </a:rPr>
              <a:t>文化、时间和应用情境是影响这一关系的因素。</a:t>
            </a:r>
            <a:endParaRPr lang="zh-CN" altLang="en-US" sz="2000" b="0" dirty="0">
              <a:solidFill>
                <a:schemeClr val="tx1"/>
              </a:solidFill>
            </a:endParaRPr>
          </a:p>
          <a:p>
            <a:pPr lvl="1"/>
            <a:r>
              <a:rPr lang="zh-CN" altLang="en-US" sz="2000" b="0" dirty="0">
                <a:solidFill>
                  <a:schemeClr val="tx1"/>
                </a:solidFill>
              </a:rPr>
              <a:t>企业应在</a:t>
            </a:r>
            <a:r>
              <a:rPr lang="zh-CN" altLang="en-US" sz="2000" dirty="0">
                <a:sym typeface="+mn-ea"/>
              </a:rPr>
              <a:t>理论和实践层面</a:t>
            </a:r>
            <a:r>
              <a:rPr lang="zh-CN" altLang="en-US" sz="2000" b="0" dirty="0">
                <a:solidFill>
                  <a:schemeClr val="tx1"/>
                </a:solidFill>
              </a:rPr>
              <a:t>更好地利用</a:t>
            </a:r>
            <a:r>
              <a:rPr lang="en-US" altLang="zh-CN" sz="2000" b="0" dirty="0">
                <a:solidFill>
                  <a:schemeClr val="tx1"/>
                </a:solidFill>
              </a:rPr>
              <a:t>AI。</a:t>
            </a:r>
            <a:endParaRPr lang="en-US" altLang="zh-CN" sz="2000" b="0" dirty="0">
              <a:solidFill>
                <a:schemeClr val="tx1"/>
              </a:solidFill>
            </a:endParaRPr>
          </a:p>
        </p:txBody>
      </p:sp>
      <p:pic>
        <p:nvPicPr>
          <p:cNvPr id="11" name="Picture 1512" descr="E:\徐振杰\进行中\高校\人大ppt\jpg\01\02.png"/>
          <p:cNvPicPr>
            <a:picLocks noChangeAspect="1" noChangeArrowheads="1"/>
          </p:cNvPicPr>
          <p:nvPr/>
        </p:nvPicPr>
        <p:blipFill>
          <a:blip r:embed="rId1" cstate="print"/>
          <a:srcRect/>
          <a:stretch>
            <a:fillRect/>
          </a:stretch>
        </p:blipFill>
        <p:spPr bwMode="auto">
          <a:xfrm>
            <a:off x="10107245" y="251604"/>
            <a:ext cx="1858573" cy="471919"/>
          </a:xfrm>
          <a:prstGeom prst="rect">
            <a:avLst/>
          </a:prstGeom>
          <a:noFill/>
          <a:ln w="9525">
            <a:noFill/>
            <a:miter lim="800000"/>
            <a:headEnd/>
            <a:tailEnd/>
          </a:ln>
        </p:spPr>
      </p:pic>
      <p:pic>
        <p:nvPicPr>
          <p:cNvPr id="1028"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305937" y="235284"/>
            <a:ext cx="1569583" cy="482673"/>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文本框 20"/>
          <p:cNvSpPr txBox="1"/>
          <p:nvPr/>
        </p:nvSpPr>
        <p:spPr>
          <a:xfrm>
            <a:off x="2848357" y="3770381"/>
            <a:ext cx="8878901" cy="2168525"/>
          </a:xfrm>
          <a:prstGeom prst="rect">
            <a:avLst/>
          </a:prstGeom>
          <a:noFill/>
        </p:spPr>
        <p:txBody>
          <a:bodyPr wrap="square" rtlCol="0">
            <a:spAutoFit/>
          </a:bodyPr>
          <a:lstStyle/>
          <a:p>
            <a:pPr algn="r">
              <a:lnSpc>
                <a:spcPct val="150000"/>
              </a:lnSpc>
            </a:pPr>
            <a:r>
              <a:rPr lang="en-US" altLang="zh-CN" b="1" dirty="0">
                <a:latin typeface="Georgia" panose="02040502050405090303" pitchFamily="18" charset="0"/>
              </a:rPr>
              <a:t>Xiaoyu Xia</a:t>
            </a:r>
            <a:endParaRPr lang="en-US" altLang="zh-CN" b="1" dirty="0">
              <a:latin typeface="Georgia" panose="02040502050405090303" pitchFamily="18" charset="0"/>
            </a:endParaRPr>
          </a:p>
          <a:p>
            <a:pPr algn="r">
              <a:lnSpc>
                <a:spcPct val="150000"/>
              </a:lnSpc>
            </a:pPr>
            <a:r>
              <a:rPr lang="en-US" altLang="zh-CN" dirty="0">
                <a:latin typeface="Georgia" panose="02040502050405090303" pitchFamily="18" charset="0"/>
              </a:rPr>
              <a:t>M.M.</a:t>
            </a:r>
            <a:r>
              <a:rPr lang="zh-CN" altLang="en-US" dirty="0">
                <a:latin typeface="Georgia" panose="02040502050405090303" pitchFamily="18" charset="0"/>
              </a:rPr>
              <a:t> </a:t>
            </a:r>
            <a:r>
              <a:rPr lang="en-US" altLang="zh-CN" dirty="0">
                <a:latin typeface="Georgia" panose="02040502050405090303" pitchFamily="18" charset="0"/>
              </a:rPr>
              <a:t>in</a:t>
            </a:r>
            <a:r>
              <a:rPr lang="zh-CN" altLang="en-US" dirty="0">
                <a:latin typeface="Georgia" panose="02040502050405090303" pitchFamily="18" charset="0"/>
              </a:rPr>
              <a:t> </a:t>
            </a:r>
            <a:r>
              <a:rPr lang="en-US" altLang="zh-CN" dirty="0">
                <a:latin typeface="Georgia" panose="02040502050405090303" pitchFamily="18" charset="0"/>
              </a:rPr>
              <a:t>Complex System</a:t>
            </a:r>
            <a:endParaRPr lang="en-US" altLang="zh-CN" dirty="0">
              <a:latin typeface="Georgia" panose="02040502050405090303" pitchFamily="18" charset="0"/>
            </a:endParaRPr>
          </a:p>
          <a:p>
            <a:pPr algn="r">
              <a:lnSpc>
                <a:spcPct val="150000"/>
              </a:lnSpc>
            </a:pPr>
            <a:r>
              <a:rPr lang="en-US" altLang="zh-CN" b="1" dirty="0">
                <a:latin typeface="Georgia" panose="02040502050405090303" pitchFamily="18" charset="0"/>
              </a:rPr>
              <a:t>E-mail</a:t>
            </a:r>
            <a:r>
              <a:rPr lang="en-US" altLang="zh-CN" dirty="0">
                <a:latin typeface="Georgia" panose="02040502050405090303" pitchFamily="18" charset="0"/>
              </a:rPr>
              <a:t>: </a:t>
            </a:r>
            <a:r>
              <a:rPr lang="en-US" altLang="zh-CN" dirty="0">
                <a:solidFill>
                  <a:srgbClr val="3260BB"/>
                </a:solidFill>
                <a:latin typeface="Georgia" panose="02040502050405090303" pitchFamily="18" charset="0"/>
              </a:rPr>
              <a:t>522022150110@smail.nju.edu.cn</a:t>
            </a:r>
            <a:r>
              <a:rPr lang="en-US" altLang="zh-CN" dirty="0">
                <a:solidFill>
                  <a:srgbClr val="C00000"/>
                </a:solidFill>
                <a:latin typeface="Georgia" panose="02040502050405090303" pitchFamily="18" charset="0"/>
              </a:rPr>
              <a:t> </a:t>
            </a:r>
            <a:endParaRPr lang="en-US" altLang="zh-CN" dirty="0">
              <a:solidFill>
                <a:srgbClr val="C00000"/>
              </a:solidFill>
              <a:latin typeface="Georgia" panose="02040502050405090303" pitchFamily="18" charset="0"/>
            </a:endParaRPr>
          </a:p>
          <a:p>
            <a:pPr algn="r">
              <a:lnSpc>
                <a:spcPct val="150000"/>
              </a:lnSpc>
            </a:pPr>
            <a:r>
              <a:rPr lang="en-US" altLang="zh-CN" dirty="0">
                <a:latin typeface="Georgia" panose="02040502050405090303" pitchFamily="18" charset="0"/>
              </a:rPr>
              <a:t>School of Engineering Management</a:t>
            </a:r>
            <a:endParaRPr lang="en-US" altLang="zh-CN" dirty="0">
              <a:latin typeface="Georgia" panose="02040502050405090303" pitchFamily="18" charset="0"/>
            </a:endParaRPr>
          </a:p>
          <a:p>
            <a:pPr algn="r">
              <a:lnSpc>
                <a:spcPct val="150000"/>
              </a:lnSpc>
            </a:pPr>
            <a:r>
              <a:rPr lang="en-US" altLang="zh-CN" dirty="0">
                <a:latin typeface="Georgia" panose="02040502050405090303" pitchFamily="18" charset="0"/>
              </a:rPr>
              <a:t>Nanjing University</a:t>
            </a:r>
            <a:endParaRPr lang="en-US" altLang="zh-CN" sz="2000" dirty="0">
              <a:latin typeface="Georgia" panose="02040502050405090303" pitchFamily="18" charset="0"/>
            </a:endParaRPr>
          </a:p>
        </p:txBody>
      </p:sp>
      <p:sp>
        <p:nvSpPr>
          <p:cNvPr id="7" name="文本框 6"/>
          <p:cNvSpPr txBox="1"/>
          <p:nvPr/>
        </p:nvSpPr>
        <p:spPr>
          <a:xfrm>
            <a:off x="708492" y="1422435"/>
            <a:ext cx="10762019" cy="2030095"/>
          </a:xfrm>
          <a:prstGeom prst="rect">
            <a:avLst/>
          </a:prstGeom>
          <a:noFill/>
        </p:spPr>
        <p:txBody>
          <a:bodyPr wrap="square" rtlCol="0">
            <a:spAutoFit/>
          </a:bodyPr>
          <a:lstStyle/>
          <a:p>
            <a:pPr>
              <a:lnSpc>
                <a:spcPct val="150000"/>
              </a:lnSpc>
            </a:pPr>
            <a:r>
              <a:rPr lang="en-US" altLang="zh-CN" sz="2800" b="1" dirty="0">
                <a:latin typeface="Georgia" panose="02040502050405090303" pitchFamily="18" charset="0"/>
              </a:rPr>
              <a:t>Thank you</a:t>
            </a:r>
            <a:endParaRPr lang="en-US" altLang="zh-CN" sz="2800" b="1" dirty="0">
              <a:latin typeface="Georgia" panose="02040502050405090303" pitchFamily="18" charset="0"/>
            </a:endParaRPr>
          </a:p>
          <a:p>
            <a:pPr>
              <a:lnSpc>
                <a:spcPct val="150000"/>
              </a:lnSpc>
            </a:pPr>
            <a:endParaRPr lang="en-US" altLang="zh-CN" sz="2800" b="1" dirty="0">
              <a:latin typeface="Georgia" panose="02040502050405090303" pitchFamily="18" charset="0"/>
            </a:endParaRPr>
          </a:p>
          <a:p>
            <a:pPr>
              <a:lnSpc>
                <a:spcPct val="150000"/>
              </a:lnSpc>
            </a:pPr>
            <a:endParaRPr lang="en-US" altLang="zh-CN" sz="2800" dirty="0">
              <a:latin typeface="Georgia" panose="02040502050405090303" pitchFamily="18" charset="0"/>
            </a:endParaRPr>
          </a:p>
        </p:txBody>
      </p:sp>
      <p:pic>
        <p:nvPicPr>
          <p:cNvPr id="11" name="Picture 1512" descr="E:\徐振杰\进行中\高校\人大ppt\jpg\01\02.png"/>
          <p:cNvPicPr>
            <a:picLocks noChangeAspect="1" noChangeArrowheads="1"/>
          </p:cNvPicPr>
          <p:nvPr/>
        </p:nvPicPr>
        <p:blipFill>
          <a:blip r:embed="rId1" cstate="print"/>
          <a:srcRect/>
          <a:stretch>
            <a:fillRect/>
          </a:stretch>
        </p:blipFill>
        <p:spPr bwMode="auto">
          <a:xfrm>
            <a:off x="10107245" y="251604"/>
            <a:ext cx="1858573" cy="471919"/>
          </a:xfrm>
          <a:prstGeom prst="rect">
            <a:avLst/>
          </a:prstGeom>
          <a:noFill/>
          <a:ln w="9525">
            <a:noFill/>
            <a:miter lim="800000"/>
            <a:headEnd/>
            <a:tailEnd/>
          </a:ln>
        </p:spPr>
      </p:pic>
      <p:pic>
        <p:nvPicPr>
          <p:cNvPr id="1028"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305937" y="235284"/>
            <a:ext cx="1569583" cy="482673"/>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页脚占位符 3"/>
          <p:cNvSpPr txBox="1"/>
          <p:nvPr/>
        </p:nvSpPr>
        <p:spPr>
          <a:xfrm>
            <a:off x="10029867" y="6392961"/>
            <a:ext cx="1753403" cy="359677"/>
          </a:xfrm>
          <a:prstGeom prst="rect">
            <a:avLst/>
          </a:prstGeom>
        </p:spPr>
        <p:txBody>
          <a:bodyPr vert="horz" lIns="91440" tIns="45720" rIns="91440" bIns="45720" rtlCol="0" anchor="ctr"/>
          <a:lstStyle>
            <a:defPPr>
              <a:defRPr lang="zh-CN"/>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altLang="zh-CN" b="1" dirty="0">
                <a:solidFill>
                  <a:schemeClr val="tx1">
                    <a:lumMod val="50000"/>
                    <a:lumOff val="50000"/>
                  </a:schemeClr>
                </a:solidFill>
                <a:latin typeface="Arial" panose="020B0704020202020204" pitchFamily="34" charset="0"/>
                <a:cs typeface="Arial" panose="020B0704020202020204" pitchFamily="34" charset="0"/>
              </a:rPr>
              <a:t>1 / 10</a:t>
            </a:r>
            <a:endParaRPr lang="zh-CN" altLang="en-US" b="1" dirty="0">
              <a:solidFill>
                <a:schemeClr val="tx1">
                  <a:lumMod val="50000"/>
                  <a:lumOff val="50000"/>
                </a:schemeClr>
              </a:solidFill>
              <a:latin typeface="Arial" panose="020B0704020202020204" pitchFamily="34" charset="0"/>
              <a:cs typeface="Arial" panose="020B0704020202020204" pitchFamily="34" charset="0"/>
            </a:endParaRPr>
          </a:p>
        </p:txBody>
      </p:sp>
      <p:cxnSp>
        <p:nvCxnSpPr>
          <p:cNvPr id="7" name="直接连接符 6"/>
          <p:cNvCxnSpPr/>
          <p:nvPr/>
        </p:nvCxnSpPr>
        <p:spPr>
          <a:xfrm>
            <a:off x="399446" y="924022"/>
            <a:ext cx="10231655" cy="0"/>
          </a:xfrm>
          <a:prstGeom prst="line">
            <a:avLst/>
          </a:prstGeom>
          <a:ln w="25400">
            <a:solidFill>
              <a:srgbClr val="1146AF">
                <a:alpha val="80000"/>
              </a:srgbClr>
            </a:solidFill>
          </a:ln>
          <a:effectLst>
            <a:glow rad="76200">
              <a:schemeClr val="accent1">
                <a:alpha val="40000"/>
              </a:schemeClr>
            </a:glow>
          </a:effectLst>
        </p:spPr>
        <p:style>
          <a:lnRef idx="1">
            <a:schemeClr val="accent1"/>
          </a:lnRef>
          <a:fillRef idx="0">
            <a:schemeClr val="accent1"/>
          </a:fillRef>
          <a:effectRef idx="0">
            <a:schemeClr val="accent1"/>
          </a:effectRef>
          <a:fontRef idx="minor">
            <a:schemeClr val="tx1"/>
          </a:fontRef>
        </p:style>
      </p:cxnSp>
      <p:sp>
        <p:nvSpPr>
          <p:cNvPr id="2" name="文本框 1"/>
          <p:cNvSpPr txBox="1"/>
          <p:nvPr/>
        </p:nvSpPr>
        <p:spPr>
          <a:xfrm>
            <a:off x="321475" y="378219"/>
            <a:ext cx="5852498" cy="461665"/>
          </a:xfrm>
          <a:prstGeom prst="rect">
            <a:avLst/>
          </a:prstGeom>
          <a:noFill/>
        </p:spPr>
        <p:txBody>
          <a:bodyPr wrap="square" rtlCol="0">
            <a:spAutoFit/>
          </a:bodyPr>
          <a:lstStyle/>
          <a:p>
            <a:r>
              <a:rPr lang="en-US" altLang="zh-CN" sz="2400" dirty="0">
                <a:latin typeface="Georgia" panose="02040502050405090303" pitchFamily="18" charset="0"/>
                <a:cs typeface="Times New Roman" panose="02020603050405020304" pitchFamily="18" charset="0"/>
              </a:rPr>
              <a:t>Introduction &amp; Literature Review</a:t>
            </a:r>
            <a:endParaRPr lang="zh-CN" altLang="en-US" sz="2400" dirty="0">
              <a:latin typeface="Georgia" panose="02040502050405090303" pitchFamily="18" charset="0"/>
              <a:cs typeface="Times New Roman" panose="02020603050405020304" pitchFamily="18" charset="0"/>
            </a:endParaRPr>
          </a:p>
        </p:txBody>
      </p:sp>
      <p:sp>
        <p:nvSpPr>
          <p:cNvPr id="8" name="文本框 7"/>
          <p:cNvSpPr txBox="1"/>
          <p:nvPr/>
        </p:nvSpPr>
        <p:spPr>
          <a:xfrm>
            <a:off x="437515" y="1919605"/>
            <a:ext cx="11345545" cy="3239135"/>
          </a:xfrm>
          <a:prstGeom prst="rect">
            <a:avLst/>
          </a:prstGeom>
          <a:noFill/>
        </p:spPr>
        <p:txBody>
          <a:bodyPr wrap="square">
            <a:noAutofit/>
          </a:bodyPr>
          <a:lstStyle/>
          <a:p>
            <a:pPr marL="342900" indent="-342900">
              <a:buFont typeface="Arial" panose="020B0704020202020204" pitchFamily="34" charset="0"/>
              <a:buChar char="•"/>
            </a:pPr>
            <a:r>
              <a:rPr lang="zh-CN" altLang="en-US" sz="2000" b="1" i="0" dirty="0">
                <a:solidFill>
                  <a:srgbClr val="3260BB"/>
                </a:solidFill>
                <a:effectLst/>
                <a:highlight>
                  <a:srgbClr val="FFFFFF"/>
                </a:highlight>
                <a:latin typeface="Book Antiqua" panose="02040602050305030304" pitchFamily="18" charset="0"/>
              </a:rPr>
              <a:t>人工智能</a:t>
            </a:r>
            <a:r>
              <a:rPr lang="en-US" altLang="zh-CN" sz="2000" b="1" i="0" dirty="0">
                <a:solidFill>
                  <a:srgbClr val="3260BB"/>
                </a:solidFill>
                <a:effectLst/>
                <a:highlight>
                  <a:srgbClr val="FFFFFF"/>
                </a:highlight>
                <a:latin typeface="Book Antiqua" panose="02040602050305030304" pitchFamily="18" charset="0"/>
              </a:rPr>
              <a:t>（AI）</a:t>
            </a:r>
            <a:r>
              <a:rPr lang="zh-CN" altLang="en-US" sz="2000" b="1" i="0" dirty="0">
                <a:solidFill>
                  <a:srgbClr val="3260BB"/>
                </a:solidFill>
                <a:effectLst/>
                <a:highlight>
                  <a:srgbClr val="FFFFFF"/>
                </a:highlight>
                <a:latin typeface="Book Antiqua" panose="02040602050305030304" pitchFamily="18" charset="0"/>
              </a:rPr>
              <a:t>与</a:t>
            </a:r>
            <a:r>
              <a:rPr lang="en-US" altLang="zh-CN" sz="2000" b="1" i="0" dirty="0">
                <a:solidFill>
                  <a:srgbClr val="3260BB"/>
                </a:solidFill>
                <a:effectLst/>
                <a:highlight>
                  <a:srgbClr val="FFFFFF"/>
                </a:highlight>
                <a:latin typeface="Book Antiqua" panose="02040602050305030304" pitchFamily="18" charset="0"/>
              </a:rPr>
              <a:t> </a:t>
            </a:r>
            <a:r>
              <a:rPr lang="zh-CN" altLang="en-US" sz="2000" b="1" i="0" dirty="0">
                <a:solidFill>
                  <a:srgbClr val="3260BB"/>
                </a:solidFill>
                <a:effectLst/>
                <a:highlight>
                  <a:srgbClr val="FFFFFF"/>
                </a:highlight>
                <a:latin typeface="Book Antiqua" panose="02040602050305030304" pitchFamily="18" charset="0"/>
              </a:rPr>
              <a:t>工作绩效</a:t>
            </a:r>
            <a:endParaRPr lang="zh-CN" altLang="en-US" sz="2000" b="1" i="0" dirty="0">
              <a:solidFill>
                <a:srgbClr val="3260BB"/>
              </a:solidFill>
              <a:effectLst/>
              <a:highlight>
                <a:srgbClr val="FFFFFF"/>
              </a:highlight>
              <a:latin typeface="Book Antiqua" panose="02040602050305030304" pitchFamily="18" charset="0"/>
            </a:endParaRPr>
          </a:p>
          <a:p>
            <a:pPr marL="342900" indent="-342900">
              <a:buFont typeface="Arial" panose="020B0704020202020204" pitchFamily="34" charset="0"/>
              <a:buChar char="•"/>
            </a:pPr>
            <a:endParaRPr lang="en-US" altLang="zh-CN" sz="2000" b="1" i="0" dirty="0">
              <a:solidFill>
                <a:srgbClr val="3260BB"/>
              </a:solidFill>
              <a:effectLst/>
              <a:highlight>
                <a:srgbClr val="FFFFFF"/>
              </a:highlight>
              <a:latin typeface="Book Antiqua" panose="02040602050305030304" pitchFamily="18" charset="0"/>
            </a:endParaRPr>
          </a:p>
          <a:p>
            <a:pPr marL="800100" lvl="1" indent="-342900">
              <a:buFont typeface="Arial" panose="020B0704020202020204" pitchFamily="34" charset="0"/>
              <a:buChar char="•"/>
            </a:pPr>
            <a:r>
              <a:rPr lang="zh-CN" altLang="en-US" sz="2000" dirty="0">
                <a:latin typeface="Book Antiqua" panose="02040602050305030304" pitchFamily="18" charset="0"/>
              </a:rPr>
              <a:t>人工智能（</a:t>
            </a:r>
            <a:r>
              <a:rPr lang="en-US" altLang="zh-CN" sz="2000" dirty="0">
                <a:latin typeface="Book Antiqua" panose="02040602050305030304" pitchFamily="18" charset="0"/>
              </a:rPr>
              <a:t>AI</a:t>
            </a:r>
            <a:r>
              <a:rPr lang="zh-CN" altLang="en-US" sz="2000" dirty="0">
                <a:latin typeface="Book Antiqua" panose="02040602050305030304" pitchFamily="18" charset="0"/>
              </a:rPr>
              <a:t>）技术在</a:t>
            </a:r>
            <a:r>
              <a:rPr lang="en-US" altLang="zh-CN" sz="2000" dirty="0">
                <a:latin typeface="Book Antiqua" panose="02040602050305030304" pitchFamily="18" charset="0"/>
              </a:rPr>
              <a:t>21</a:t>
            </a:r>
            <a:r>
              <a:rPr lang="zh-CN" altLang="en-US" sz="2000" dirty="0">
                <a:latin typeface="Book Antiqua" panose="02040602050305030304" pitchFamily="18" charset="0"/>
              </a:rPr>
              <a:t>世纪成为了各类工作场景中的重要工具，涵盖从自动化生产到智能决策支持的广泛应用。</a:t>
            </a:r>
            <a:endParaRPr lang="zh-CN" altLang="en-US" sz="2000" dirty="0">
              <a:latin typeface="Book Antiqua" panose="02040602050305030304" pitchFamily="18" charset="0"/>
            </a:endParaRPr>
          </a:p>
          <a:p>
            <a:pPr marL="800100" lvl="1" indent="-342900">
              <a:buFont typeface="Arial" panose="020B0704020202020204" pitchFamily="34" charset="0"/>
              <a:buChar char="•"/>
            </a:pPr>
            <a:endParaRPr lang="zh-CN" altLang="en-US" sz="2000" dirty="0">
              <a:latin typeface="Book Antiqua" panose="02040602050305030304" pitchFamily="18" charset="0"/>
            </a:endParaRPr>
          </a:p>
          <a:p>
            <a:pPr marL="800100" lvl="1" indent="-342900">
              <a:buFont typeface="Arial" panose="020B0704020202020204" pitchFamily="34" charset="0"/>
              <a:buChar char="•"/>
            </a:pPr>
            <a:r>
              <a:rPr lang="zh-CN" altLang="en-US" sz="2000" dirty="0">
                <a:latin typeface="Book Antiqua" panose="02040602050305030304" pitchFamily="18" charset="0"/>
              </a:rPr>
              <a:t>近年来，关于</a:t>
            </a:r>
            <a:r>
              <a:rPr lang="en-US" altLang="zh-CN" sz="2000" dirty="0">
                <a:latin typeface="Book Antiqua" panose="02040602050305030304" pitchFamily="18" charset="0"/>
              </a:rPr>
              <a:t>AI</a:t>
            </a:r>
            <a:r>
              <a:rPr lang="zh-CN" altLang="en-US" sz="2000" dirty="0">
                <a:latin typeface="Book Antiqua" panose="02040602050305030304" pitchFamily="18" charset="0"/>
              </a:rPr>
              <a:t>在工作场所中的引入与员工工作绩效的影响问题引发了大量讨论。然而，已有研究的结果并不一致，一些研究表明</a:t>
            </a:r>
            <a:r>
              <a:rPr lang="en-US" altLang="zh-CN" sz="2000" dirty="0">
                <a:latin typeface="Book Antiqua" panose="02040602050305030304" pitchFamily="18" charset="0"/>
              </a:rPr>
              <a:t>AI</a:t>
            </a:r>
            <a:r>
              <a:rPr lang="zh-CN" altLang="en-US" sz="2000" dirty="0">
                <a:latin typeface="Book Antiqua" panose="02040602050305030304" pitchFamily="18" charset="0"/>
              </a:rPr>
              <a:t>可以显著提高工作效率和生产率，而另一些研究则指出</a:t>
            </a:r>
            <a:r>
              <a:rPr lang="en-US" altLang="zh-CN" sz="2000" dirty="0">
                <a:latin typeface="Book Antiqua" panose="02040602050305030304" pitchFamily="18" charset="0"/>
              </a:rPr>
              <a:t>AI</a:t>
            </a:r>
            <a:r>
              <a:rPr lang="zh-CN" altLang="en-US" sz="2000" dirty="0">
                <a:latin typeface="Book Antiqua" panose="02040602050305030304" pitchFamily="18" charset="0"/>
              </a:rPr>
              <a:t>的引入可能增加员工的工作压力和不确定性。</a:t>
            </a:r>
            <a:endParaRPr lang="zh-CN" altLang="en-US" sz="2000" dirty="0">
              <a:latin typeface="Book Antiqua" panose="02040602050305030304" pitchFamily="18" charset="0"/>
            </a:endParaRPr>
          </a:p>
          <a:p>
            <a:pPr marL="800100" lvl="1" indent="-342900">
              <a:buFont typeface="Arial" panose="020B0704020202020204" pitchFamily="34" charset="0"/>
              <a:buChar char="•"/>
            </a:pPr>
            <a:endParaRPr lang="zh-CN" altLang="en-US" sz="2000" dirty="0">
              <a:latin typeface="Book Antiqua" panose="02040602050305030304" pitchFamily="18" charset="0"/>
            </a:endParaRPr>
          </a:p>
          <a:p>
            <a:pPr marL="800100" lvl="1" indent="-342900">
              <a:buFont typeface="Arial" panose="020B0704020202020204" pitchFamily="34" charset="0"/>
              <a:buChar char="•"/>
            </a:pPr>
            <a:endParaRPr lang="en-US" altLang="zh-CN" sz="2000" dirty="0">
              <a:latin typeface="Book Antiqua" panose="02040602050305030304" pitchFamily="18" charset="0"/>
            </a:endParaRPr>
          </a:p>
          <a:p>
            <a:pPr indent="0">
              <a:buFont typeface="Arial" panose="020B0704020202020204" pitchFamily="34" charset="0"/>
              <a:buNone/>
            </a:pPr>
            <a:endParaRPr lang="en-US" altLang="zh-CN" sz="2000" dirty="0">
              <a:latin typeface="Book Antiqua" panose="02040602050305030304" pitchFamily="18" charset="0"/>
              <a:ea typeface="宋体" pitchFamily="2" charset="-122"/>
              <a:cs typeface="Times New Roman" panose="02020603050405020304" pitchFamily="18" charset="0"/>
            </a:endParaRPr>
          </a:p>
        </p:txBody>
      </p:sp>
      <p:pic>
        <p:nvPicPr>
          <p:cNvPr id="11" name="Picture 1512" descr="E:\徐振杰\进行中\高校\人大ppt\jpg\01\02.png"/>
          <p:cNvPicPr>
            <a:picLocks noChangeAspect="1" noChangeArrowheads="1"/>
          </p:cNvPicPr>
          <p:nvPr/>
        </p:nvPicPr>
        <p:blipFill>
          <a:blip r:embed="rId1" cstate="print"/>
          <a:srcRect/>
          <a:stretch>
            <a:fillRect/>
          </a:stretch>
        </p:blipFill>
        <p:spPr bwMode="auto">
          <a:xfrm>
            <a:off x="10107245" y="251604"/>
            <a:ext cx="1858573" cy="471919"/>
          </a:xfrm>
          <a:prstGeom prst="rect">
            <a:avLst/>
          </a:prstGeom>
          <a:noFill/>
          <a:ln w="9525">
            <a:noFill/>
            <a:miter lim="800000"/>
            <a:headEnd/>
            <a:tailEnd/>
          </a:ln>
        </p:spPr>
      </p:pic>
      <p:pic>
        <p:nvPicPr>
          <p:cNvPr id="1028"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305937" y="235284"/>
            <a:ext cx="1569583" cy="482673"/>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页脚占位符 3"/>
          <p:cNvSpPr txBox="1"/>
          <p:nvPr/>
        </p:nvSpPr>
        <p:spPr>
          <a:xfrm>
            <a:off x="10029867" y="6392961"/>
            <a:ext cx="1753403" cy="359677"/>
          </a:xfrm>
          <a:prstGeom prst="rect">
            <a:avLst/>
          </a:prstGeom>
        </p:spPr>
        <p:txBody>
          <a:bodyPr vert="horz" lIns="91440" tIns="45720" rIns="91440" bIns="45720" rtlCol="0" anchor="ctr"/>
          <a:lstStyle>
            <a:defPPr>
              <a:defRPr lang="zh-CN"/>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altLang="zh-CN" b="1" dirty="0">
                <a:solidFill>
                  <a:schemeClr val="tx1">
                    <a:lumMod val="50000"/>
                    <a:lumOff val="50000"/>
                  </a:schemeClr>
                </a:solidFill>
                <a:latin typeface="Arial" panose="020B0704020202020204" pitchFamily="34" charset="0"/>
                <a:cs typeface="Arial" panose="020B0704020202020204" pitchFamily="34" charset="0"/>
              </a:rPr>
              <a:t>2 / 10</a:t>
            </a:r>
            <a:endParaRPr lang="zh-CN" altLang="en-US" b="1" dirty="0">
              <a:solidFill>
                <a:schemeClr val="tx1">
                  <a:lumMod val="50000"/>
                  <a:lumOff val="50000"/>
                </a:schemeClr>
              </a:solidFill>
              <a:latin typeface="Arial" panose="020B0704020202020204" pitchFamily="34" charset="0"/>
              <a:cs typeface="Arial" panose="020B0704020202020204" pitchFamily="34" charset="0"/>
            </a:endParaRPr>
          </a:p>
        </p:txBody>
      </p:sp>
      <p:cxnSp>
        <p:nvCxnSpPr>
          <p:cNvPr id="7" name="直接连接符 6"/>
          <p:cNvCxnSpPr/>
          <p:nvPr/>
        </p:nvCxnSpPr>
        <p:spPr>
          <a:xfrm>
            <a:off x="399446" y="924022"/>
            <a:ext cx="10231655" cy="0"/>
          </a:xfrm>
          <a:prstGeom prst="line">
            <a:avLst/>
          </a:prstGeom>
          <a:ln w="25400">
            <a:solidFill>
              <a:srgbClr val="1146AF">
                <a:alpha val="80000"/>
              </a:srgbClr>
            </a:solidFill>
          </a:ln>
          <a:effectLst>
            <a:glow rad="76200">
              <a:schemeClr val="accent1">
                <a:alpha val="40000"/>
              </a:schemeClr>
            </a:glow>
          </a:effectLst>
        </p:spPr>
        <p:style>
          <a:lnRef idx="1">
            <a:schemeClr val="accent1"/>
          </a:lnRef>
          <a:fillRef idx="0">
            <a:schemeClr val="accent1"/>
          </a:fillRef>
          <a:effectRef idx="0">
            <a:schemeClr val="accent1"/>
          </a:effectRef>
          <a:fontRef idx="minor">
            <a:schemeClr val="tx1"/>
          </a:fontRef>
        </p:style>
      </p:cxnSp>
      <p:sp>
        <p:nvSpPr>
          <p:cNvPr id="2" name="文本框 1"/>
          <p:cNvSpPr txBox="1"/>
          <p:nvPr/>
        </p:nvSpPr>
        <p:spPr>
          <a:xfrm>
            <a:off x="321475" y="378219"/>
            <a:ext cx="5852498" cy="461665"/>
          </a:xfrm>
          <a:prstGeom prst="rect">
            <a:avLst/>
          </a:prstGeom>
          <a:noFill/>
        </p:spPr>
        <p:txBody>
          <a:bodyPr wrap="square" rtlCol="0">
            <a:spAutoFit/>
          </a:bodyPr>
          <a:lstStyle/>
          <a:p>
            <a:r>
              <a:rPr lang="en-US" altLang="zh-CN" sz="2400" dirty="0">
                <a:latin typeface="Georgia" panose="02040502050405090303" pitchFamily="18" charset="0"/>
                <a:cs typeface="Times New Roman" panose="02020603050405020304" pitchFamily="18" charset="0"/>
              </a:rPr>
              <a:t>Introduction &amp; Literature Review</a:t>
            </a:r>
            <a:endParaRPr lang="zh-CN" altLang="en-US" sz="2400" dirty="0">
              <a:latin typeface="Georgia" panose="02040502050405090303" pitchFamily="18" charset="0"/>
              <a:cs typeface="Times New Roman" panose="02020603050405020304" pitchFamily="18" charset="0"/>
            </a:endParaRPr>
          </a:p>
        </p:txBody>
      </p:sp>
      <p:sp>
        <p:nvSpPr>
          <p:cNvPr id="8" name="文本框 7"/>
          <p:cNvSpPr txBox="1"/>
          <p:nvPr/>
        </p:nvSpPr>
        <p:spPr>
          <a:xfrm>
            <a:off x="321475" y="861177"/>
            <a:ext cx="11345806" cy="4338320"/>
          </a:xfrm>
          <a:prstGeom prst="rect">
            <a:avLst/>
          </a:prstGeom>
          <a:noFill/>
        </p:spPr>
        <p:txBody>
          <a:bodyPr wrap="square">
            <a:spAutoFit/>
          </a:bodyPr>
          <a:lstStyle/>
          <a:p>
            <a:pPr marL="342900" indent="-342900" algn="just">
              <a:buFont typeface="Arial" panose="020B0704020202020204" pitchFamily="34" charset="0"/>
              <a:buChar char="•"/>
            </a:pPr>
            <a:endParaRPr lang="en-US" altLang="zh-CN" dirty="0">
              <a:latin typeface="Book Antiqua" panose="02040602050305030304" pitchFamily="18" charset="0"/>
              <a:ea typeface="宋体" pitchFamily="2" charset="-122"/>
              <a:cs typeface="Times New Roman" panose="02020603050405020304" pitchFamily="18" charset="0"/>
            </a:endParaRPr>
          </a:p>
          <a:p>
            <a:pPr marL="342900" indent="-342900" algn="just">
              <a:buFont typeface="Arial" panose="020B0704020202020204" pitchFamily="34" charset="0"/>
              <a:buChar char="•"/>
            </a:pPr>
            <a:r>
              <a:rPr lang="zh-CN" altLang="en-US" sz="2000" b="1" dirty="0" err="1">
                <a:solidFill>
                  <a:srgbClr val="3260BB"/>
                </a:solidFill>
                <a:highlight>
                  <a:srgbClr val="FFFFFF"/>
                </a:highlight>
                <a:latin typeface="Book Antiqua" panose="02040602050305030304" pitchFamily="18" charset="0"/>
              </a:rPr>
              <a:t>理论框架</a:t>
            </a:r>
            <a:endParaRPr lang="zh-CN" altLang="en-US" sz="2000" b="1" dirty="0" err="1">
              <a:solidFill>
                <a:srgbClr val="3260BB"/>
              </a:solidFill>
              <a:highlight>
                <a:srgbClr val="FFFFFF"/>
              </a:highlight>
              <a:latin typeface="Book Antiqua" panose="02040602050305030304" pitchFamily="18" charset="0"/>
            </a:endParaRPr>
          </a:p>
          <a:p>
            <a:pPr marL="342900" indent="-342900" algn="just">
              <a:buFont typeface="Arial" panose="020B0704020202020204" pitchFamily="34" charset="0"/>
              <a:buChar char="•"/>
            </a:pPr>
            <a:endParaRPr lang="en-US" altLang="zh-CN" sz="2000" b="1" dirty="0">
              <a:solidFill>
                <a:srgbClr val="3260BB"/>
              </a:solidFill>
              <a:highlight>
                <a:srgbClr val="FFFFFF"/>
              </a:highlight>
              <a:latin typeface="Book Antiqua" panose="02040602050305030304" pitchFamily="18" charset="0"/>
            </a:endParaRPr>
          </a:p>
          <a:p>
            <a:pPr marL="800100" lvl="1" indent="-342900" algn="just">
              <a:buFont typeface="Arial" panose="020B0704020202020204" pitchFamily="34" charset="0"/>
              <a:buChar char="•"/>
            </a:pPr>
            <a:r>
              <a:rPr lang="zh-CN" altLang="en-US" b="1" dirty="0">
                <a:latin typeface="Book Antiqua" panose="02040602050305030304" pitchFamily="18" charset="0"/>
              </a:rPr>
              <a:t>自我决定理论（</a:t>
            </a:r>
            <a:r>
              <a:rPr lang="en-US" altLang="zh-CN" b="1" dirty="0">
                <a:latin typeface="Book Antiqua" panose="02040602050305030304" pitchFamily="18" charset="0"/>
              </a:rPr>
              <a:t>SDT</a:t>
            </a:r>
            <a:r>
              <a:rPr lang="zh-CN" altLang="en-US" b="1" dirty="0">
                <a:latin typeface="Book Antiqua" panose="02040602050305030304" pitchFamily="18" charset="0"/>
              </a:rPr>
              <a:t>）</a:t>
            </a:r>
            <a:endParaRPr lang="zh-CN" altLang="en-US" b="1" dirty="0">
              <a:latin typeface="Book Antiqua" panose="02040602050305030304" pitchFamily="18" charset="0"/>
            </a:endParaRPr>
          </a:p>
          <a:p>
            <a:pPr marL="1257300" lvl="2" indent="-342900" algn="just">
              <a:buFont typeface="Arial" panose="020B0704020202020204" pitchFamily="34" charset="0"/>
              <a:buChar char="•"/>
            </a:pPr>
            <a:endParaRPr lang="en-US" altLang="zh-CN" b="1" dirty="0">
              <a:latin typeface="Book Antiqua" panose="02040602050305030304" pitchFamily="18" charset="0"/>
            </a:endParaRPr>
          </a:p>
          <a:p>
            <a:pPr marL="1257300" lvl="2" indent="-342900" algn="just">
              <a:buFont typeface="Arial" panose="020B0704020202020204" pitchFamily="34" charset="0"/>
              <a:buChar char="•"/>
            </a:pPr>
            <a:r>
              <a:rPr lang="en-US" altLang="zh-CN" dirty="0">
                <a:latin typeface="Book Antiqua" panose="02040602050305030304" pitchFamily="18" charset="0"/>
              </a:rPr>
              <a:t>SDT</a:t>
            </a:r>
            <a:r>
              <a:rPr lang="zh-CN" altLang="en-US" dirty="0">
                <a:latin typeface="Book Antiqua" panose="02040602050305030304" pitchFamily="18" charset="0"/>
              </a:rPr>
              <a:t>提出员工的工作绩效与其内在动机密切相关。在该理论提供的视角下</a:t>
            </a:r>
            <a:r>
              <a:rPr lang="en-US" altLang="zh-CN" dirty="0">
                <a:latin typeface="Book Antiqua" panose="02040602050305030304" pitchFamily="18" charset="0"/>
              </a:rPr>
              <a:t>，AI</a:t>
            </a:r>
            <a:r>
              <a:rPr lang="zh-CN" altLang="en-US" dirty="0">
                <a:latin typeface="Book Antiqua" panose="02040602050305030304" pitchFamily="18" charset="0"/>
              </a:rPr>
              <a:t>可能通过两种机制影响绩效：一方面，通过减少重复性工作和提供智能辅助，提升员工的自主性和胜任感；另一方面，由于</a:t>
            </a:r>
            <a:r>
              <a:rPr lang="en-US" altLang="zh-CN" dirty="0">
                <a:latin typeface="Book Antiqua" panose="02040602050305030304" pitchFamily="18" charset="0"/>
              </a:rPr>
              <a:t>AI</a:t>
            </a:r>
            <a:r>
              <a:rPr lang="zh-CN" altLang="en-US" dirty="0">
                <a:latin typeface="Book Antiqua" panose="02040602050305030304" pitchFamily="18" charset="0"/>
              </a:rPr>
              <a:t>可能威胁工作安全（如自动化替代劳动），导致员工的压力和焦虑增加。</a:t>
            </a:r>
            <a:endParaRPr lang="zh-CN" altLang="en-US" dirty="0">
              <a:latin typeface="Book Antiqua" panose="02040602050305030304" pitchFamily="18" charset="0"/>
            </a:endParaRPr>
          </a:p>
          <a:p>
            <a:pPr marL="342900" indent="-342900" algn="just">
              <a:buFont typeface="Arial" panose="020B0704020202020204" pitchFamily="34" charset="0"/>
              <a:buChar char="•"/>
            </a:pPr>
            <a:endParaRPr lang="en-US" altLang="zh-CN" sz="2000" b="1" dirty="0">
              <a:solidFill>
                <a:srgbClr val="3260BB"/>
              </a:solidFill>
              <a:highlight>
                <a:srgbClr val="FFFFFF"/>
              </a:highlight>
              <a:latin typeface="Book Antiqua" panose="02040602050305030304" pitchFamily="18" charset="0"/>
            </a:endParaRPr>
          </a:p>
          <a:p>
            <a:pPr marL="800100" lvl="1" indent="-342900" algn="just">
              <a:buFont typeface="Arial" panose="020B0704020202020204" pitchFamily="34" charset="0"/>
              <a:buChar char="•"/>
            </a:pPr>
            <a:r>
              <a:rPr lang="zh-CN" altLang="en-US" b="1" dirty="0">
                <a:latin typeface="Book Antiqua" panose="02040602050305030304" pitchFamily="18" charset="0"/>
              </a:rPr>
              <a:t>技术接受模型（</a:t>
            </a:r>
            <a:r>
              <a:rPr lang="en-US" altLang="zh-CN" b="1" dirty="0">
                <a:latin typeface="Book Antiqua" panose="02040602050305030304" pitchFamily="18" charset="0"/>
              </a:rPr>
              <a:t>TAM</a:t>
            </a:r>
            <a:r>
              <a:rPr lang="zh-CN" altLang="en-US" b="1" dirty="0">
                <a:latin typeface="Book Antiqua" panose="02040602050305030304" pitchFamily="18" charset="0"/>
              </a:rPr>
              <a:t>）</a:t>
            </a:r>
            <a:endParaRPr lang="zh-CN" altLang="en-US" b="1" dirty="0">
              <a:latin typeface="Book Antiqua" panose="02040602050305030304" pitchFamily="18" charset="0"/>
            </a:endParaRPr>
          </a:p>
          <a:p>
            <a:pPr marL="1257300" lvl="2" indent="-342900" algn="just">
              <a:buFont typeface="Arial" panose="020B0704020202020204" pitchFamily="34" charset="0"/>
              <a:buChar char="•"/>
            </a:pPr>
            <a:endParaRPr lang="en-US" altLang="zh-CN" dirty="0">
              <a:latin typeface="Book Antiqua" panose="02040602050305030304" pitchFamily="18" charset="0"/>
            </a:endParaRPr>
          </a:p>
          <a:p>
            <a:pPr marL="1257300" lvl="2" indent="-342900" algn="just">
              <a:buFont typeface="Arial" panose="020B0704020202020204" pitchFamily="34" charset="0"/>
              <a:buChar char="•"/>
            </a:pPr>
            <a:r>
              <a:rPr lang="zh-CN" altLang="en-US" dirty="0">
                <a:latin typeface="Book Antiqua" panose="02040602050305030304" pitchFamily="18" charset="0"/>
              </a:rPr>
              <a:t>在技术接受模型的框架下</a:t>
            </a:r>
            <a:r>
              <a:rPr lang="en-US" altLang="zh-CN" dirty="0">
                <a:latin typeface="Book Antiqua" panose="02040602050305030304" pitchFamily="18" charset="0"/>
              </a:rPr>
              <a:t>，</a:t>
            </a:r>
            <a:r>
              <a:rPr lang="zh-CN" altLang="en-US" dirty="0">
                <a:latin typeface="Book Antiqua" panose="02040602050305030304" pitchFamily="18" charset="0"/>
              </a:rPr>
              <a:t>员工对</a:t>
            </a:r>
            <a:r>
              <a:rPr lang="en-US" altLang="zh-CN" dirty="0">
                <a:latin typeface="Book Antiqua" panose="02040602050305030304" pitchFamily="18" charset="0"/>
              </a:rPr>
              <a:t>AI</a:t>
            </a:r>
            <a:r>
              <a:rPr lang="zh-CN" altLang="en-US" dirty="0">
                <a:latin typeface="Book Antiqua" panose="02040602050305030304" pitchFamily="18" charset="0"/>
              </a:rPr>
              <a:t>的感知有用性和易用性会影响其对</a:t>
            </a:r>
            <a:r>
              <a:rPr lang="en-US" altLang="zh-CN" dirty="0">
                <a:latin typeface="Book Antiqua" panose="02040602050305030304" pitchFamily="18" charset="0"/>
              </a:rPr>
              <a:t>AI</a:t>
            </a:r>
            <a:r>
              <a:rPr lang="zh-CN" altLang="en-US" dirty="0">
                <a:latin typeface="Book Antiqua" panose="02040602050305030304" pitchFamily="18" charset="0"/>
              </a:rPr>
              <a:t>的接受度，这种接受度可能直接影响工作绩效。</a:t>
            </a:r>
            <a:endParaRPr lang="zh-CN" altLang="en-US" dirty="0">
              <a:latin typeface="Book Antiqua" panose="02040602050305030304" pitchFamily="18" charset="0"/>
            </a:endParaRPr>
          </a:p>
          <a:p>
            <a:pPr marL="1257300" lvl="2" indent="-342900" algn="just">
              <a:buFont typeface="Arial" panose="020B0704020202020204" pitchFamily="34" charset="0"/>
              <a:buChar char="•"/>
            </a:pPr>
            <a:endParaRPr lang="zh-CN" altLang="en-US" dirty="0">
              <a:latin typeface="Book Antiqua" panose="02040602050305030304" pitchFamily="18" charset="0"/>
            </a:endParaRPr>
          </a:p>
          <a:p>
            <a:pPr marL="1257300" lvl="2" indent="-342900" algn="just">
              <a:buFont typeface="Arial" panose="020B0704020202020204" pitchFamily="34" charset="0"/>
              <a:buChar char="•"/>
            </a:pPr>
            <a:r>
              <a:rPr lang="zh-CN" altLang="en-US" dirty="0">
                <a:latin typeface="Book Antiqua" panose="02040602050305030304" pitchFamily="18" charset="0"/>
              </a:rPr>
              <a:t>个人对新技术的接受程度不仅取决于技术本身的特点，还取决于组织文化和领导支持等外部因素</a:t>
            </a:r>
            <a:r>
              <a:rPr lang="en-US" altLang="zh-CN" dirty="0">
                <a:latin typeface="Book Antiqua" panose="02040602050305030304" pitchFamily="18" charset="0"/>
              </a:rPr>
              <a:t>。</a:t>
            </a:r>
            <a:endParaRPr lang="en-US" altLang="zh-CN" dirty="0">
              <a:latin typeface="Book Antiqua" panose="02040602050305030304" pitchFamily="18" charset="0"/>
            </a:endParaRPr>
          </a:p>
        </p:txBody>
      </p:sp>
      <p:pic>
        <p:nvPicPr>
          <p:cNvPr id="11" name="Picture 1512" descr="E:\徐振杰\进行中\高校\人大ppt\jpg\01\02.png"/>
          <p:cNvPicPr>
            <a:picLocks noChangeAspect="1" noChangeArrowheads="1"/>
          </p:cNvPicPr>
          <p:nvPr/>
        </p:nvPicPr>
        <p:blipFill>
          <a:blip r:embed="rId1" cstate="print"/>
          <a:srcRect/>
          <a:stretch>
            <a:fillRect/>
          </a:stretch>
        </p:blipFill>
        <p:spPr bwMode="auto">
          <a:xfrm>
            <a:off x="10107245" y="251604"/>
            <a:ext cx="1858573" cy="471919"/>
          </a:xfrm>
          <a:prstGeom prst="rect">
            <a:avLst/>
          </a:prstGeom>
          <a:noFill/>
          <a:ln w="9525">
            <a:noFill/>
            <a:miter lim="800000"/>
            <a:headEnd/>
            <a:tailEnd/>
          </a:ln>
        </p:spPr>
      </p:pic>
      <p:pic>
        <p:nvPicPr>
          <p:cNvPr id="1028"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305937" y="235284"/>
            <a:ext cx="1569583" cy="482673"/>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页脚占位符 3"/>
          <p:cNvSpPr txBox="1"/>
          <p:nvPr/>
        </p:nvSpPr>
        <p:spPr>
          <a:xfrm>
            <a:off x="10029867" y="6392961"/>
            <a:ext cx="1753403" cy="359677"/>
          </a:xfrm>
          <a:prstGeom prst="rect">
            <a:avLst/>
          </a:prstGeom>
        </p:spPr>
        <p:txBody>
          <a:bodyPr vert="horz" lIns="91440" tIns="45720" rIns="91440" bIns="45720" rtlCol="0" anchor="ctr"/>
          <a:lstStyle>
            <a:defPPr>
              <a:defRPr lang="zh-CN"/>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altLang="zh-CN" b="1" dirty="0">
                <a:solidFill>
                  <a:schemeClr val="tx1">
                    <a:lumMod val="50000"/>
                    <a:lumOff val="50000"/>
                  </a:schemeClr>
                </a:solidFill>
                <a:latin typeface="Arial" panose="020B0704020202020204" pitchFamily="34" charset="0"/>
                <a:cs typeface="Arial" panose="020B0704020202020204" pitchFamily="34" charset="0"/>
              </a:rPr>
              <a:t>3 / 10</a:t>
            </a:r>
            <a:endParaRPr lang="zh-CN" altLang="en-US" b="1" dirty="0">
              <a:solidFill>
                <a:schemeClr val="tx1">
                  <a:lumMod val="50000"/>
                  <a:lumOff val="50000"/>
                </a:schemeClr>
              </a:solidFill>
              <a:latin typeface="Arial" panose="020B0704020202020204" pitchFamily="34" charset="0"/>
              <a:cs typeface="Arial" panose="020B0704020202020204" pitchFamily="34" charset="0"/>
            </a:endParaRPr>
          </a:p>
        </p:txBody>
      </p:sp>
      <p:cxnSp>
        <p:nvCxnSpPr>
          <p:cNvPr id="7" name="直接连接符 6"/>
          <p:cNvCxnSpPr/>
          <p:nvPr/>
        </p:nvCxnSpPr>
        <p:spPr>
          <a:xfrm>
            <a:off x="399446" y="924022"/>
            <a:ext cx="10231655" cy="0"/>
          </a:xfrm>
          <a:prstGeom prst="line">
            <a:avLst/>
          </a:prstGeom>
          <a:ln w="25400">
            <a:solidFill>
              <a:srgbClr val="1146AF">
                <a:alpha val="80000"/>
              </a:srgbClr>
            </a:solidFill>
          </a:ln>
          <a:effectLst>
            <a:glow rad="76200">
              <a:schemeClr val="accent1">
                <a:alpha val="40000"/>
              </a:schemeClr>
            </a:glow>
          </a:effectLst>
        </p:spPr>
        <p:style>
          <a:lnRef idx="1">
            <a:schemeClr val="accent1"/>
          </a:lnRef>
          <a:fillRef idx="0">
            <a:schemeClr val="accent1"/>
          </a:fillRef>
          <a:effectRef idx="0">
            <a:schemeClr val="accent1"/>
          </a:effectRef>
          <a:fontRef idx="minor">
            <a:schemeClr val="tx1"/>
          </a:fontRef>
        </p:style>
      </p:cxnSp>
      <p:sp>
        <p:nvSpPr>
          <p:cNvPr id="2" name="文本框 1"/>
          <p:cNvSpPr txBox="1"/>
          <p:nvPr/>
        </p:nvSpPr>
        <p:spPr>
          <a:xfrm>
            <a:off x="321475" y="378219"/>
            <a:ext cx="5852498" cy="461665"/>
          </a:xfrm>
          <a:prstGeom prst="rect">
            <a:avLst/>
          </a:prstGeom>
          <a:noFill/>
        </p:spPr>
        <p:txBody>
          <a:bodyPr wrap="square" rtlCol="0">
            <a:spAutoFit/>
          </a:bodyPr>
          <a:lstStyle/>
          <a:p>
            <a:r>
              <a:rPr lang="en-US" altLang="zh-CN" sz="2400" dirty="0">
                <a:latin typeface="Georgia" panose="02040502050405090303" pitchFamily="18" charset="0"/>
                <a:cs typeface="Times New Roman" panose="02020603050405020304" pitchFamily="18" charset="0"/>
              </a:rPr>
              <a:t>Introduction &amp; Literature Review</a:t>
            </a:r>
            <a:endParaRPr lang="zh-CN" altLang="en-US" sz="2400" dirty="0">
              <a:latin typeface="Georgia" panose="02040502050405090303" pitchFamily="18" charset="0"/>
              <a:cs typeface="Times New Roman" panose="02020603050405020304" pitchFamily="18" charset="0"/>
            </a:endParaRPr>
          </a:p>
        </p:txBody>
      </p:sp>
      <p:sp>
        <p:nvSpPr>
          <p:cNvPr id="8" name="文本框 7"/>
          <p:cNvSpPr txBox="1"/>
          <p:nvPr/>
        </p:nvSpPr>
        <p:spPr>
          <a:xfrm>
            <a:off x="321475" y="839884"/>
            <a:ext cx="11321886" cy="2646045"/>
          </a:xfrm>
          <a:prstGeom prst="rect">
            <a:avLst/>
          </a:prstGeom>
          <a:noFill/>
        </p:spPr>
        <p:txBody>
          <a:bodyPr wrap="square">
            <a:spAutoFit/>
          </a:bodyPr>
          <a:lstStyle/>
          <a:p>
            <a:pPr marL="342900" indent="-342900" algn="just">
              <a:buFont typeface="Arial" panose="020B0704020202020204" pitchFamily="34" charset="0"/>
              <a:buChar char="•"/>
            </a:pPr>
            <a:endParaRPr lang="en-US" altLang="zh-CN" dirty="0">
              <a:latin typeface="Book Antiqua" panose="02040602050305030304" pitchFamily="18" charset="0"/>
              <a:ea typeface="宋体" pitchFamily="2" charset="-122"/>
              <a:cs typeface="Times New Roman" panose="02020603050405020304" pitchFamily="18" charset="0"/>
            </a:endParaRPr>
          </a:p>
          <a:p>
            <a:pPr marL="342900" indent="-342900" algn="just">
              <a:buFont typeface="Arial" panose="020B0704020202020204" pitchFamily="34" charset="0"/>
              <a:buChar char="•"/>
            </a:pPr>
            <a:r>
              <a:rPr lang="en-US" altLang="zh-CN" sz="2000" b="1" dirty="0">
                <a:solidFill>
                  <a:srgbClr val="3260BB"/>
                </a:solidFill>
                <a:highlight>
                  <a:srgbClr val="FFFFFF"/>
                </a:highlight>
                <a:latin typeface="Book Antiqua" panose="02040602050305030304" pitchFamily="18" charset="0"/>
              </a:rPr>
              <a:t>AI</a:t>
            </a:r>
            <a:r>
              <a:rPr lang="zh-CN" altLang="en-US" sz="2000" b="1" dirty="0">
                <a:solidFill>
                  <a:srgbClr val="3260BB"/>
                </a:solidFill>
                <a:highlight>
                  <a:srgbClr val="FFFFFF"/>
                </a:highlight>
                <a:latin typeface="Book Antiqua" panose="02040602050305030304" pitchFamily="18" charset="0"/>
              </a:rPr>
              <a:t>与工作绩效的关系</a:t>
            </a:r>
            <a:endParaRPr lang="en-US" altLang="zh-CN" sz="2000" b="1" dirty="0">
              <a:solidFill>
                <a:srgbClr val="3260BB"/>
              </a:solidFill>
              <a:highlight>
                <a:srgbClr val="FFFFFF"/>
              </a:highlight>
              <a:latin typeface="Book Antiqua" panose="02040602050305030304" pitchFamily="18" charset="0"/>
            </a:endParaRPr>
          </a:p>
          <a:p>
            <a:pPr marL="342900" indent="-342900" algn="just">
              <a:buFont typeface="Arial" panose="020B0704020202020204" pitchFamily="34" charset="0"/>
              <a:buChar char="•"/>
            </a:pPr>
            <a:endParaRPr lang="en-US" altLang="zh-CN" sz="2000" b="1" dirty="0">
              <a:solidFill>
                <a:srgbClr val="3260BB"/>
              </a:solidFill>
              <a:highlight>
                <a:srgbClr val="FFFFFF"/>
              </a:highlight>
              <a:latin typeface="Book Antiqua" panose="02040602050305030304" pitchFamily="18" charset="0"/>
            </a:endParaRPr>
          </a:p>
          <a:p>
            <a:pPr marL="800100" lvl="1" indent="-342900" algn="just">
              <a:buFont typeface="Arial" panose="020B0704020202020204" pitchFamily="34" charset="0"/>
              <a:buChar char="•"/>
            </a:pPr>
            <a:r>
              <a:rPr lang="en-US" altLang="zh-CN" dirty="0">
                <a:latin typeface="Book Antiqua" panose="02040602050305030304" pitchFamily="18" charset="0"/>
              </a:rPr>
              <a:t>AI</a:t>
            </a:r>
            <a:r>
              <a:rPr lang="zh-CN" altLang="en-US" dirty="0">
                <a:latin typeface="Book Antiqua" panose="02040602050305030304" pitchFamily="18" charset="0"/>
              </a:rPr>
              <a:t>的自动化功能提高了工作效率，使员工摆脱琐碎任务，专注于复杂工作（</a:t>
            </a:r>
            <a:r>
              <a:rPr lang="en-US" altLang="zh-CN" dirty="0">
                <a:latin typeface="Book Antiqua" panose="02040602050305030304" pitchFamily="18" charset="0"/>
              </a:rPr>
              <a:t>Huang &amp; Rust, 2018</a:t>
            </a:r>
            <a:r>
              <a:rPr lang="zh-CN" altLang="en-US" dirty="0">
                <a:latin typeface="Book Antiqua" panose="02040602050305030304" pitchFamily="18" charset="0"/>
              </a:rPr>
              <a:t>）。</a:t>
            </a:r>
            <a:endParaRPr lang="zh-CN" altLang="en-US" dirty="0">
              <a:latin typeface="Book Antiqua" panose="02040602050305030304" pitchFamily="18" charset="0"/>
            </a:endParaRPr>
          </a:p>
          <a:p>
            <a:pPr marL="800100" lvl="1" indent="-342900" algn="just">
              <a:buFont typeface="Arial" panose="020B0704020202020204" pitchFamily="34" charset="0"/>
              <a:buChar char="•"/>
            </a:pPr>
            <a:r>
              <a:rPr lang="en-US" altLang="zh-CN" dirty="0">
                <a:latin typeface="Book Antiqua" panose="02040602050305030304" pitchFamily="18" charset="0"/>
              </a:rPr>
              <a:t>AI</a:t>
            </a:r>
            <a:r>
              <a:rPr lang="zh-CN" altLang="en-US" dirty="0">
                <a:latin typeface="Book Antiqua" panose="02040602050305030304" pitchFamily="18" charset="0"/>
              </a:rPr>
              <a:t>作为</a:t>
            </a:r>
            <a:r>
              <a:rPr lang="en-US" altLang="zh-CN" dirty="0">
                <a:latin typeface="Book Antiqua" panose="02040602050305030304" pitchFamily="18" charset="0"/>
              </a:rPr>
              <a:t>“</a:t>
            </a:r>
            <a:r>
              <a:rPr lang="zh-CN" altLang="en-US" dirty="0">
                <a:latin typeface="Book Antiqua" panose="02040602050305030304" pitchFamily="18" charset="0"/>
              </a:rPr>
              <a:t>认知助手</a:t>
            </a:r>
            <a:r>
              <a:rPr lang="en-US" altLang="zh-CN" dirty="0">
                <a:latin typeface="Book Antiqua" panose="02040602050305030304" pitchFamily="18" charset="0"/>
              </a:rPr>
              <a:t>”</a:t>
            </a:r>
            <a:r>
              <a:rPr lang="zh-CN" altLang="en-US" dirty="0">
                <a:latin typeface="Book Antiqua" panose="02040602050305030304" pitchFamily="18" charset="0"/>
              </a:rPr>
              <a:t>帮助管理者快速决策，提高绩效（</a:t>
            </a:r>
            <a:r>
              <a:rPr lang="en-US" altLang="zh-CN" dirty="0">
                <a:latin typeface="Book Antiqua" panose="02040602050305030304" pitchFamily="18" charset="0"/>
              </a:rPr>
              <a:t>Jarrahi, 2018</a:t>
            </a:r>
            <a:r>
              <a:rPr lang="zh-CN" altLang="en-US" dirty="0">
                <a:latin typeface="Book Antiqua" panose="02040602050305030304" pitchFamily="18" charset="0"/>
              </a:rPr>
              <a:t>）。</a:t>
            </a:r>
            <a:endParaRPr lang="zh-CN" altLang="en-US" dirty="0">
              <a:latin typeface="Book Antiqua" panose="02040602050305030304" pitchFamily="18" charset="0"/>
            </a:endParaRPr>
          </a:p>
          <a:p>
            <a:pPr marL="800100" lvl="1" indent="-342900" algn="just">
              <a:buFont typeface="Arial" panose="020B0704020202020204" pitchFamily="34" charset="0"/>
              <a:buChar char="•"/>
            </a:pPr>
            <a:r>
              <a:rPr lang="en-US" altLang="zh-CN" dirty="0">
                <a:latin typeface="Book Antiqua" panose="02040602050305030304" pitchFamily="18" charset="0"/>
              </a:rPr>
              <a:t>AI</a:t>
            </a:r>
            <a:r>
              <a:rPr lang="zh-CN" altLang="en-US" dirty="0">
                <a:latin typeface="Book Antiqua" panose="02040602050305030304" pitchFamily="18" charset="0"/>
              </a:rPr>
              <a:t>可能增加工作压力，因员工难以适应新技术（</a:t>
            </a:r>
            <a:r>
              <a:rPr lang="en-US" altLang="zh-CN" dirty="0">
                <a:latin typeface="Book Antiqua" panose="02040602050305030304" pitchFamily="18" charset="0"/>
              </a:rPr>
              <a:t>Davenport &amp; Ronanki, 2018</a:t>
            </a:r>
            <a:r>
              <a:rPr lang="zh-CN" altLang="en-US" dirty="0">
                <a:latin typeface="Book Antiqua" panose="02040602050305030304" pitchFamily="18" charset="0"/>
              </a:rPr>
              <a:t>）。</a:t>
            </a:r>
            <a:endParaRPr lang="zh-CN" altLang="en-US" dirty="0">
              <a:latin typeface="Book Antiqua" panose="02040602050305030304" pitchFamily="18" charset="0"/>
            </a:endParaRPr>
          </a:p>
          <a:p>
            <a:pPr marL="800100" lvl="1" indent="-342900" algn="just">
              <a:buFont typeface="Arial" panose="020B0704020202020204" pitchFamily="34" charset="0"/>
              <a:buChar char="•"/>
            </a:pPr>
            <a:r>
              <a:rPr lang="en-US" altLang="zh-CN" dirty="0">
                <a:latin typeface="Book Antiqua" panose="02040602050305030304" pitchFamily="18" charset="0"/>
              </a:rPr>
              <a:t>AI</a:t>
            </a:r>
            <a:r>
              <a:rPr lang="zh-CN" altLang="en-US" dirty="0">
                <a:latin typeface="Book Antiqua" panose="02040602050305030304" pitchFamily="18" charset="0"/>
              </a:rPr>
              <a:t>替代部分工作职能，增加职业不安全感（</a:t>
            </a:r>
            <a:r>
              <a:rPr lang="en-US" altLang="zh-CN" dirty="0">
                <a:latin typeface="Book Antiqua" panose="02040602050305030304" pitchFamily="18" charset="0"/>
              </a:rPr>
              <a:t>Ford, 2015</a:t>
            </a:r>
            <a:r>
              <a:rPr lang="zh-CN" altLang="en-US" dirty="0">
                <a:latin typeface="Book Antiqua" panose="02040602050305030304" pitchFamily="18" charset="0"/>
              </a:rPr>
              <a:t>）。</a:t>
            </a:r>
            <a:endParaRPr lang="zh-CN" altLang="en-US" dirty="0">
              <a:latin typeface="Book Antiqua" panose="02040602050305030304" pitchFamily="18" charset="0"/>
            </a:endParaRPr>
          </a:p>
          <a:p>
            <a:pPr marL="800100" lvl="1" indent="-342900" algn="just">
              <a:buFont typeface="Arial" panose="020B0704020202020204" pitchFamily="34" charset="0"/>
              <a:buChar char="•"/>
            </a:pPr>
            <a:endParaRPr lang="zh-CN" altLang="en-US" dirty="0">
              <a:latin typeface="Book Antiqua" panose="02040602050305030304" pitchFamily="18" charset="0"/>
            </a:endParaRPr>
          </a:p>
          <a:p>
            <a:pPr marL="800100" lvl="1" indent="-342900" algn="l">
              <a:buFont typeface="Arial" panose="020B0704020202020204" pitchFamily="34" charset="0"/>
              <a:buChar char="•"/>
            </a:pPr>
            <a:endParaRPr lang="en-US" altLang="zh-CN" dirty="0">
              <a:latin typeface="Book Antiqua" panose="02040602050305030304" pitchFamily="18" charset="0"/>
            </a:endParaRPr>
          </a:p>
        </p:txBody>
      </p:sp>
      <p:pic>
        <p:nvPicPr>
          <p:cNvPr id="11" name="Picture 1512" descr="E:\徐振杰\进行中\高校\人大ppt\jpg\01\02.png"/>
          <p:cNvPicPr>
            <a:picLocks noChangeAspect="1" noChangeArrowheads="1"/>
          </p:cNvPicPr>
          <p:nvPr/>
        </p:nvPicPr>
        <p:blipFill>
          <a:blip r:embed="rId1" cstate="print"/>
          <a:srcRect/>
          <a:stretch>
            <a:fillRect/>
          </a:stretch>
        </p:blipFill>
        <p:spPr bwMode="auto">
          <a:xfrm>
            <a:off x="10107245" y="251604"/>
            <a:ext cx="1858573" cy="471919"/>
          </a:xfrm>
          <a:prstGeom prst="rect">
            <a:avLst/>
          </a:prstGeom>
          <a:noFill/>
          <a:ln w="9525">
            <a:noFill/>
            <a:miter lim="800000"/>
            <a:headEnd/>
            <a:tailEnd/>
          </a:ln>
        </p:spPr>
      </p:pic>
      <p:pic>
        <p:nvPicPr>
          <p:cNvPr id="1028"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305937" y="235284"/>
            <a:ext cx="1569583" cy="482673"/>
          </a:xfrm>
          <a:prstGeom prst="rect">
            <a:avLst/>
          </a:prstGeom>
          <a:noFill/>
          <a:extLst>
            <a:ext uri="{909E8E84-426E-40DD-AFC4-6F175D3DCCD1}">
              <a14:hiddenFill xmlns:a14="http://schemas.microsoft.com/office/drawing/2010/main">
                <a:solidFill>
                  <a:srgbClr val="FFFFFF"/>
                </a:solidFill>
              </a14:hiddenFill>
            </a:ext>
          </a:extLst>
        </p:spPr>
      </p:pic>
      <p:sp>
        <p:nvSpPr>
          <p:cNvPr id="6" name="文本框 5"/>
          <p:cNvSpPr txBox="1"/>
          <p:nvPr/>
        </p:nvSpPr>
        <p:spPr>
          <a:xfrm>
            <a:off x="399580" y="2883949"/>
            <a:ext cx="11321886" cy="1814830"/>
          </a:xfrm>
          <a:prstGeom prst="rect">
            <a:avLst/>
          </a:prstGeom>
          <a:noFill/>
        </p:spPr>
        <p:txBody>
          <a:bodyPr wrap="square">
            <a:spAutoFit/>
          </a:bodyPr>
          <a:p>
            <a:pPr marL="342900" indent="-342900" algn="just">
              <a:buFont typeface="Arial" panose="020B0704020202020204" pitchFamily="34" charset="0"/>
              <a:buChar char="•"/>
            </a:pPr>
            <a:endParaRPr lang="en-US" altLang="zh-CN" dirty="0">
              <a:latin typeface="Book Antiqua" panose="02040602050305030304" pitchFamily="18" charset="0"/>
              <a:ea typeface="宋体" pitchFamily="2" charset="-122"/>
              <a:cs typeface="Times New Roman" panose="02020603050405020304" pitchFamily="18" charset="0"/>
            </a:endParaRPr>
          </a:p>
          <a:p>
            <a:pPr marL="342900" indent="-342900" algn="just">
              <a:buFont typeface="Arial" panose="020B0704020202020204" pitchFamily="34" charset="0"/>
              <a:buChar char="•"/>
            </a:pPr>
            <a:r>
              <a:rPr lang="zh-CN" altLang="en-US" sz="2000" b="1" dirty="0">
                <a:solidFill>
                  <a:srgbClr val="3260BB"/>
                </a:solidFill>
                <a:highlight>
                  <a:srgbClr val="FFFFFF"/>
                </a:highlight>
                <a:latin typeface="Book Antiqua" panose="02040602050305030304" pitchFamily="18" charset="0"/>
              </a:rPr>
              <a:t>文化调节效应</a:t>
            </a:r>
            <a:endParaRPr lang="zh-CN" altLang="en-US" sz="2000" b="1" dirty="0">
              <a:solidFill>
                <a:srgbClr val="3260BB"/>
              </a:solidFill>
              <a:highlight>
                <a:srgbClr val="FFFFFF"/>
              </a:highlight>
              <a:latin typeface="Book Antiqua" panose="02040602050305030304" pitchFamily="18" charset="0"/>
            </a:endParaRPr>
          </a:p>
          <a:p>
            <a:pPr marL="342900" indent="-342900" algn="just">
              <a:buFont typeface="Arial" panose="020B0704020202020204" pitchFamily="34" charset="0"/>
              <a:buChar char="•"/>
            </a:pPr>
            <a:endParaRPr lang="en-US" altLang="zh-CN" sz="2000" b="1" dirty="0">
              <a:solidFill>
                <a:srgbClr val="3260BB"/>
              </a:solidFill>
              <a:highlight>
                <a:srgbClr val="FFFFFF"/>
              </a:highlight>
              <a:latin typeface="Book Antiqua" panose="02040602050305030304" pitchFamily="18" charset="0"/>
            </a:endParaRPr>
          </a:p>
          <a:p>
            <a:pPr marL="800100" lvl="1" indent="-342900" algn="just">
              <a:buFont typeface="Arial" panose="020B0704020202020204" pitchFamily="34" charset="0"/>
              <a:buChar char="•"/>
            </a:pPr>
            <a:r>
              <a:rPr lang="zh-CN" altLang="en-US" dirty="0">
                <a:latin typeface="Book Antiqua" panose="02040602050305030304" pitchFamily="18" charset="0"/>
              </a:rPr>
              <a:t>权力距离</a:t>
            </a:r>
            <a:r>
              <a:rPr lang="en-US" altLang="zh-CN" dirty="0">
                <a:latin typeface="Book Antiqua" panose="02040602050305030304" pitchFamily="18" charset="0"/>
              </a:rPr>
              <a:t>: </a:t>
            </a:r>
            <a:r>
              <a:rPr lang="zh-CN" altLang="en-US" dirty="0">
                <a:latin typeface="Book Antiqua" panose="02040602050305030304" pitchFamily="18" charset="0"/>
              </a:rPr>
              <a:t>文化差异影响员工对新技术的适应（</a:t>
            </a:r>
            <a:r>
              <a:rPr lang="en-US" altLang="zh-CN" dirty="0">
                <a:latin typeface="Book Antiqua" panose="02040602050305030304" pitchFamily="18" charset="0"/>
              </a:rPr>
              <a:t>Venkatesh &amp; Zhang, 2010</a:t>
            </a:r>
            <a:r>
              <a:rPr lang="zh-CN" altLang="en-US" dirty="0">
                <a:latin typeface="Book Antiqua" panose="02040602050305030304" pitchFamily="18" charset="0"/>
              </a:rPr>
              <a:t>）。</a:t>
            </a:r>
            <a:endParaRPr lang="zh-CN" altLang="en-US" dirty="0">
              <a:latin typeface="Book Antiqua" panose="02040602050305030304" pitchFamily="18" charset="0"/>
            </a:endParaRPr>
          </a:p>
          <a:p>
            <a:pPr marL="800100" lvl="1" indent="-342900" algn="just">
              <a:buFont typeface="Arial" panose="020B0704020202020204" pitchFamily="34" charset="0"/>
              <a:buChar char="•"/>
            </a:pPr>
            <a:r>
              <a:rPr lang="zh-CN" altLang="en-US" dirty="0">
                <a:latin typeface="Book Antiqua" panose="02040602050305030304" pitchFamily="18" charset="0"/>
              </a:rPr>
              <a:t>集体主义</a:t>
            </a:r>
            <a:r>
              <a:rPr lang="en-US" altLang="zh-CN" dirty="0">
                <a:latin typeface="Book Antiqua" panose="02040602050305030304" pitchFamily="18" charset="0"/>
              </a:rPr>
              <a:t> vs. </a:t>
            </a:r>
            <a:r>
              <a:rPr lang="zh-CN" altLang="en-US" dirty="0">
                <a:latin typeface="Book Antiqua" panose="02040602050305030304" pitchFamily="18" charset="0"/>
              </a:rPr>
              <a:t>个人主义</a:t>
            </a:r>
            <a:r>
              <a:rPr lang="en-US" altLang="zh-CN" dirty="0">
                <a:latin typeface="Book Antiqua" panose="02040602050305030304" pitchFamily="18" charset="0"/>
              </a:rPr>
              <a:t>: </a:t>
            </a:r>
            <a:r>
              <a:rPr lang="zh-CN" altLang="en-US" dirty="0">
                <a:latin typeface="Book Antiqua" panose="02040602050305030304" pitchFamily="18" charset="0"/>
              </a:rPr>
              <a:t>集体文化注重团队合作，个人主义文化更关注个人效率（</a:t>
            </a:r>
            <a:r>
              <a:rPr lang="en-US" altLang="zh-CN" dirty="0">
                <a:latin typeface="Book Antiqua" panose="02040602050305030304" pitchFamily="18" charset="0"/>
              </a:rPr>
              <a:t>Taras et al., 2011</a:t>
            </a:r>
            <a:r>
              <a:rPr lang="zh-CN" altLang="en-US" dirty="0">
                <a:latin typeface="Book Antiqua" panose="02040602050305030304" pitchFamily="18" charset="0"/>
              </a:rPr>
              <a:t>）。</a:t>
            </a:r>
            <a:endParaRPr lang="zh-CN" altLang="en-US" dirty="0">
              <a:latin typeface="Book Antiqua" panose="02040602050305030304" pitchFamily="18" charset="0"/>
            </a:endParaRPr>
          </a:p>
          <a:p>
            <a:pPr marL="800100" lvl="1" indent="-342900" algn="l">
              <a:buFont typeface="Arial" panose="020B0704020202020204" pitchFamily="34" charset="0"/>
              <a:buChar char="•"/>
            </a:pPr>
            <a:endParaRPr lang="en-US" altLang="zh-CN" dirty="0">
              <a:latin typeface="Book Antiqua" panose="02040602050305030304" pitchFamily="18" charset="0"/>
            </a:endParaRPr>
          </a:p>
        </p:txBody>
      </p:sp>
      <p:sp>
        <p:nvSpPr>
          <p:cNvPr id="9" name="文本框 8"/>
          <p:cNvSpPr txBox="1"/>
          <p:nvPr/>
        </p:nvSpPr>
        <p:spPr>
          <a:xfrm>
            <a:off x="399580" y="4393979"/>
            <a:ext cx="11321886" cy="1814830"/>
          </a:xfrm>
          <a:prstGeom prst="rect">
            <a:avLst/>
          </a:prstGeom>
          <a:noFill/>
        </p:spPr>
        <p:txBody>
          <a:bodyPr wrap="square">
            <a:spAutoFit/>
          </a:bodyPr>
          <a:p>
            <a:pPr marL="342900" indent="-342900" algn="just">
              <a:buFont typeface="Arial" panose="020B0704020202020204" pitchFamily="34" charset="0"/>
              <a:buChar char="•"/>
            </a:pPr>
            <a:endParaRPr lang="en-US" altLang="zh-CN" dirty="0">
              <a:latin typeface="Book Antiqua" panose="02040602050305030304" pitchFamily="18" charset="0"/>
              <a:ea typeface="宋体" pitchFamily="2" charset="-122"/>
              <a:cs typeface="Times New Roman" panose="02020603050405020304" pitchFamily="18" charset="0"/>
            </a:endParaRPr>
          </a:p>
          <a:p>
            <a:pPr marL="342900" indent="-342900" algn="just">
              <a:buFont typeface="Arial" panose="020B0704020202020204" pitchFamily="34" charset="0"/>
              <a:buChar char="•"/>
            </a:pPr>
            <a:r>
              <a:rPr lang="zh-CN" altLang="en-US" sz="2000" b="1" dirty="0">
                <a:solidFill>
                  <a:srgbClr val="3260BB"/>
                </a:solidFill>
                <a:highlight>
                  <a:srgbClr val="FFFFFF"/>
                </a:highlight>
                <a:latin typeface="Book Antiqua" panose="02040602050305030304" pitchFamily="18" charset="0"/>
              </a:rPr>
              <a:t>样本与研究特征的调节效应</a:t>
            </a:r>
            <a:endParaRPr lang="zh-CN" altLang="en-US" sz="2000" b="1" dirty="0">
              <a:solidFill>
                <a:srgbClr val="3260BB"/>
              </a:solidFill>
              <a:highlight>
                <a:srgbClr val="FFFFFF"/>
              </a:highlight>
              <a:latin typeface="Book Antiqua" panose="02040602050305030304" pitchFamily="18" charset="0"/>
            </a:endParaRPr>
          </a:p>
          <a:p>
            <a:pPr marL="342900" indent="-342900" algn="just">
              <a:buFont typeface="Arial" panose="020B0704020202020204" pitchFamily="34" charset="0"/>
              <a:buChar char="•"/>
            </a:pPr>
            <a:endParaRPr lang="zh-CN" altLang="en-US" sz="2000" b="1" dirty="0">
              <a:solidFill>
                <a:srgbClr val="3260BB"/>
              </a:solidFill>
              <a:highlight>
                <a:srgbClr val="FFFFFF"/>
              </a:highlight>
              <a:latin typeface="Book Antiqua" panose="02040602050305030304" pitchFamily="18" charset="0"/>
            </a:endParaRPr>
          </a:p>
          <a:p>
            <a:pPr marL="800100" lvl="1" indent="-342900" algn="just">
              <a:buFont typeface="Arial" panose="020B0704020202020204" pitchFamily="34" charset="0"/>
              <a:buChar char="•"/>
            </a:pPr>
            <a:r>
              <a:rPr lang="zh-CN" altLang="en-US" dirty="0">
                <a:latin typeface="Book Antiqua" panose="02040602050305030304" pitchFamily="18" charset="0"/>
              </a:rPr>
              <a:t>采用技术方面的性别差异会影响工作结果</a:t>
            </a:r>
            <a:r>
              <a:rPr lang="en-US" altLang="zh-CN" dirty="0">
                <a:latin typeface="Book Antiqua" panose="02040602050305030304" pitchFamily="18" charset="0"/>
              </a:rPr>
              <a:t>（Joshi et al., 2015</a:t>
            </a:r>
            <a:r>
              <a:rPr lang="zh-CN" altLang="en-US" dirty="0">
                <a:latin typeface="Book Antiqua" panose="02040602050305030304" pitchFamily="18" charset="0"/>
              </a:rPr>
              <a:t>）</a:t>
            </a:r>
            <a:r>
              <a:rPr lang="en-US" altLang="zh-CN" dirty="0">
                <a:latin typeface="Book Antiqua" panose="02040602050305030304" pitchFamily="18" charset="0"/>
              </a:rPr>
              <a:t>。</a:t>
            </a:r>
            <a:endParaRPr lang="zh-CN" altLang="en-US" dirty="0">
              <a:latin typeface="Book Antiqua" panose="02040602050305030304" pitchFamily="18" charset="0"/>
            </a:endParaRPr>
          </a:p>
          <a:p>
            <a:pPr marL="800100" lvl="1" indent="-342900" algn="just">
              <a:buFont typeface="Arial" panose="020B0704020202020204" pitchFamily="34" charset="0"/>
              <a:buChar char="•"/>
            </a:pPr>
            <a:r>
              <a:rPr lang="zh-CN" altLang="en-US" dirty="0">
                <a:latin typeface="Book Antiqua" panose="02040602050305030304" pitchFamily="18" charset="0"/>
              </a:rPr>
              <a:t>由于基础设施的限制，发展中国家在实现人工智能潜力方面可能面临挑战</a:t>
            </a:r>
            <a:r>
              <a:rPr lang="en-US" altLang="zh-CN" dirty="0">
                <a:latin typeface="Book Antiqua" panose="02040602050305030304" pitchFamily="18" charset="0"/>
              </a:rPr>
              <a:t>。（Quintana &amp; Williams, 2018）</a:t>
            </a:r>
            <a:endParaRPr lang="en-US" altLang="zh-CN" dirty="0">
              <a:latin typeface="Book Antiqua" panose="02040602050305030304" pitchFamily="18"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页脚占位符 3"/>
          <p:cNvSpPr txBox="1"/>
          <p:nvPr/>
        </p:nvSpPr>
        <p:spPr>
          <a:xfrm>
            <a:off x="10106170" y="6412772"/>
            <a:ext cx="1753403" cy="359677"/>
          </a:xfrm>
          <a:prstGeom prst="rect">
            <a:avLst/>
          </a:prstGeom>
        </p:spPr>
        <p:txBody>
          <a:bodyPr vert="horz" lIns="91440" tIns="45720" rIns="91440" bIns="45720" rtlCol="0" anchor="ctr"/>
          <a:lstStyle>
            <a:defPPr>
              <a:defRPr lang="zh-CN"/>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altLang="zh-CN" b="1" dirty="0">
                <a:solidFill>
                  <a:schemeClr val="tx1">
                    <a:lumMod val="50000"/>
                    <a:lumOff val="50000"/>
                  </a:schemeClr>
                </a:solidFill>
                <a:latin typeface="Arial" panose="020B0704020202020204" pitchFamily="34" charset="0"/>
                <a:cs typeface="Arial" panose="020B0704020202020204" pitchFamily="34" charset="0"/>
              </a:rPr>
              <a:t>4 / 10</a:t>
            </a:r>
            <a:endParaRPr lang="zh-CN" altLang="en-US" b="1" dirty="0">
              <a:solidFill>
                <a:schemeClr val="tx1">
                  <a:lumMod val="50000"/>
                  <a:lumOff val="50000"/>
                </a:schemeClr>
              </a:solidFill>
              <a:latin typeface="Arial" panose="020B0704020202020204" pitchFamily="34" charset="0"/>
              <a:cs typeface="Arial" panose="020B0704020202020204" pitchFamily="34" charset="0"/>
            </a:endParaRPr>
          </a:p>
        </p:txBody>
      </p:sp>
      <p:cxnSp>
        <p:nvCxnSpPr>
          <p:cNvPr id="7" name="直接连接符 6"/>
          <p:cNvCxnSpPr/>
          <p:nvPr/>
        </p:nvCxnSpPr>
        <p:spPr>
          <a:xfrm>
            <a:off x="399446" y="924022"/>
            <a:ext cx="10231655" cy="0"/>
          </a:xfrm>
          <a:prstGeom prst="line">
            <a:avLst/>
          </a:prstGeom>
          <a:ln w="25400">
            <a:solidFill>
              <a:srgbClr val="1146AF">
                <a:alpha val="80000"/>
              </a:srgbClr>
            </a:solidFill>
          </a:ln>
          <a:effectLst>
            <a:glow rad="76200">
              <a:schemeClr val="accent1">
                <a:alpha val="40000"/>
              </a:schemeClr>
            </a:glow>
          </a:effectLst>
        </p:spPr>
        <p:style>
          <a:lnRef idx="1">
            <a:schemeClr val="accent1"/>
          </a:lnRef>
          <a:fillRef idx="0">
            <a:schemeClr val="accent1"/>
          </a:fillRef>
          <a:effectRef idx="0">
            <a:schemeClr val="accent1"/>
          </a:effectRef>
          <a:fontRef idx="minor">
            <a:schemeClr val="tx1"/>
          </a:fontRef>
        </p:style>
      </p:cxnSp>
      <p:sp>
        <p:nvSpPr>
          <p:cNvPr id="2" name="文本框 1"/>
          <p:cNvSpPr txBox="1"/>
          <p:nvPr/>
        </p:nvSpPr>
        <p:spPr>
          <a:xfrm>
            <a:off x="321475" y="378219"/>
            <a:ext cx="5852498" cy="461665"/>
          </a:xfrm>
          <a:prstGeom prst="rect">
            <a:avLst/>
          </a:prstGeom>
          <a:noFill/>
        </p:spPr>
        <p:txBody>
          <a:bodyPr wrap="square" rtlCol="0">
            <a:spAutoFit/>
          </a:bodyPr>
          <a:lstStyle/>
          <a:p>
            <a:r>
              <a:rPr lang="en-US" altLang="zh-CN" sz="2400" dirty="0">
                <a:latin typeface="Georgia" panose="02040502050405090303" pitchFamily="18" charset="0"/>
                <a:cs typeface="Times New Roman" panose="02020603050405020304" pitchFamily="18" charset="0"/>
              </a:rPr>
              <a:t>Methodology</a:t>
            </a:r>
            <a:endParaRPr lang="zh-CN" altLang="en-US" sz="2400" dirty="0">
              <a:latin typeface="Georgia" panose="02040502050405090303" pitchFamily="18" charset="0"/>
              <a:cs typeface="Times New Roman" panose="02020603050405020304" pitchFamily="18" charset="0"/>
            </a:endParaRPr>
          </a:p>
        </p:txBody>
      </p:sp>
      <p:sp>
        <p:nvSpPr>
          <p:cNvPr id="9" name="文本框 8"/>
          <p:cNvSpPr txBox="1"/>
          <p:nvPr/>
        </p:nvSpPr>
        <p:spPr>
          <a:xfrm>
            <a:off x="217170" y="1121410"/>
            <a:ext cx="10413365" cy="614045"/>
          </a:xfrm>
          <a:prstGeom prst="rect">
            <a:avLst/>
          </a:prstGeom>
          <a:noFill/>
        </p:spPr>
        <p:txBody>
          <a:bodyPr wrap="square">
            <a:spAutoFit/>
          </a:bodyPr>
          <a:lstStyle/>
          <a:p>
            <a:pPr marL="285750" indent="-285750" algn="just">
              <a:buFont typeface="Arial" panose="020B0704020202020204" pitchFamily="34" charset="0"/>
              <a:buChar char="•"/>
            </a:pPr>
            <a:r>
              <a:rPr lang="zh-CN" altLang="en-US" sz="1700" b="1" dirty="0">
                <a:solidFill>
                  <a:srgbClr val="3260BB"/>
                </a:solidFill>
                <a:latin typeface="Book Antiqua" panose="02040602050305030304" pitchFamily="18" charset="0"/>
              </a:rPr>
              <a:t>文献检索于</a:t>
            </a:r>
            <a:r>
              <a:rPr lang="en-US" altLang="zh-CN" sz="1700" b="1" dirty="0">
                <a:solidFill>
                  <a:srgbClr val="3260BB"/>
                </a:solidFill>
                <a:latin typeface="Book Antiqua" panose="02040602050305030304" pitchFamily="18" charset="0"/>
              </a:rPr>
              <a:t>2024</a:t>
            </a:r>
            <a:r>
              <a:rPr lang="zh-CN" altLang="en-US" sz="1700" b="1" dirty="0">
                <a:solidFill>
                  <a:srgbClr val="3260BB"/>
                </a:solidFill>
                <a:latin typeface="Book Antiqua" panose="02040602050305030304" pitchFamily="18" charset="0"/>
              </a:rPr>
              <a:t>年</a:t>
            </a:r>
            <a:r>
              <a:rPr lang="en-US" altLang="zh-CN" sz="1700" b="1" dirty="0">
                <a:solidFill>
                  <a:srgbClr val="3260BB"/>
                </a:solidFill>
                <a:latin typeface="Book Antiqua" panose="02040602050305030304" pitchFamily="18" charset="0"/>
              </a:rPr>
              <a:t>6</a:t>
            </a:r>
            <a:r>
              <a:rPr lang="zh-CN" altLang="en-US" sz="1700" b="1" dirty="0">
                <a:solidFill>
                  <a:srgbClr val="3260BB"/>
                </a:solidFill>
                <a:latin typeface="Book Antiqua" panose="02040602050305030304" pitchFamily="18" charset="0"/>
              </a:rPr>
              <a:t>月至</a:t>
            </a:r>
            <a:r>
              <a:rPr lang="en-US" altLang="zh-CN" sz="1700" b="1" dirty="0">
                <a:solidFill>
                  <a:srgbClr val="3260BB"/>
                </a:solidFill>
                <a:latin typeface="Book Antiqua" panose="02040602050305030304" pitchFamily="18" charset="0"/>
              </a:rPr>
              <a:t>7</a:t>
            </a:r>
            <a:r>
              <a:rPr lang="zh-CN" altLang="en-US" sz="1700" b="1" dirty="0">
                <a:solidFill>
                  <a:srgbClr val="3260BB"/>
                </a:solidFill>
                <a:latin typeface="Book Antiqua" panose="02040602050305030304" pitchFamily="18" charset="0"/>
              </a:rPr>
              <a:t>月间进行，使用了多个数据库，包括</a:t>
            </a:r>
            <a:r>
              <a:rPr lang="en-US" altLang="zh-CN" sz="1700" b="1" dirty="0">
                <a:solidFill>
                  <a:srgbClr val="3260BB"/>
                </a:solidFill>
                <a:latin typeface="Book Antiqua" panose="02040602050305030304" pitchFamily="18" charset="0"/>
              </a:rPr>
              <a:t>CNKI</a:t>
            </a:r>
            <a:r>
              <a:rPr lang="zh-CN" altLang="en-US" sz="1700" b="1" dirty="0">
                <a:solidFill>
                  <a:srgbClr val="3260BB"/>
                </a:solidFill>
                <a:latin typeface="Book Antiqua" panose="02040602050305030304" pitchFamily="18" charset="0"/>
              </a:rPr>
              <a:t>、万方、</a:t>
            </a:r>
            <a:r>
              <a:rPr lang="en-US" altLang="zh-CN" sz="1700" b="1" dirty="0">
                <a:solidFill>
                  <a:srgbClr val="3260BB"/>
                </a:solidFill>
                <a:latin typeface="Book Antiqua" panose="02040602050305030304" pitchFamily="18" charset="0"/>
              </a:rPr>
              <a:t>Web of Science</a:t>
            </a:r>
            <a:r>
              <a:rPr lang="zh-CN" altLang="en-US" sz="1700" b="1" dirty="0">
                <a:solidFill>
                  <a:srgbClr val="3260BB"/>
                </a:solidFill>
                <a:latin typeface="Book Antiqua" panose="02040602050305030304" pitchFamily="18" charset="0"/>
              </a:rPr>
              <a:t>、</a:t>
            </a:r>
            <a:r>
              <a:rPr lang="en-US" altLang="zh-CN" sz="1700" b="1" dirty="0">
                <a:solidFill>
                  <a:srgbClr val="3260BB"/>
                </a:solidFill>
                <a:latin typeface="Book Antiqua" panose="02040602050305030304" pitchFamily="18" charset="0"/>
              </a:rPr>
              <a:t>Scopus</a:t>
            </a:r>
            <a:r>
              <a:rPr lang="zh-CN" altLang="en-US" sz="1700" b="1" dirty="0">
                <a:solidFill>
                  <a:srgbClr val="3260BB"/>
                </a:solidFill>
                <a:latin typeface="Book Antiqua" panose="02040602050305030304" pitchFamily="18" charset="0"/>
              </a:rPr>
              <a:t>、</a:t>
            </a:r>
            <a:r>
              <a:rPr lang="en-US" altLang="zh-CN" sz="1700" b="1" dirty="0">
                <a:solidFill>
                  <a:srgbClr val="3260BB"/>
                </a:solidFill>
                <a:latin typeface="Book Antiqua" panose="02040602050305030304" pitchFamily="18" charset="0"/>
              </a:rPr>
              <a:t>Science Direct</a:t>
            </a:r>
            <a:r>
              <a:rPr lang="zh-CN" altLang="en-US" sz="1700" b="1" dirty="0">
                <a:solidFill>
                  <a:srgbClr val="3260BB"/>
                </a:solidFill>
                <a:latin typeface="Book Antiqua" panose="02040602050305030304" pitchFamily="18" charset="0"/>
              </a:rPr>
              <a:t>和</a:t>
            </a:r>
            <a:r>
              <a:rPr lang="en-US" altLang="zh-CN" sz="1700" b="1" dirty="0">
                <a:solidFill>
                  <a:srgbClr val="3260BB"/>
                </a:solidFill>
                <a:latin typeface="Book Antiqua" panose="02040602050305030304" pitchFamily="18" charset="0"/>
              </a:rPr>
              <a:t>Google Scholar</a:t>
            </a:r>
            <a:r>
              <a:rPr lang="zh-CN" altLang="en-US" sz="1700" b="1" dirty="0">
                <a:solidFill>
                  <a:srgbClr val="3260BB"/>
                </a:solidFill>
                <a:latin typeface="Book Antiqua" panose="02040602050305030304" pitchFamily="18" charset="0"/>
              </a:rPr>
              <a:t>。</a:t>
            </a:r>
            <a:endParaRPr lang="zh-CN" altLang="en-US" sz="1700" b="1" dirty="0">
              <a:solidFill>
                <a:srgbClr val="3260BB"/>
              </a:solidFill>
              <a:latin typeface="Book Antiqua" panose="02040602050305030304" pitchFamily="18" charset="0"/>
            </a:endParaRPr>
          </a:p>
        </p:txBody>
      </p:sp>
      <p:sp>
        <p:nvSpPr>
          <p:cNvPr id="6" name="文本框 5"/>
          <p:cNvSpPr txBox="1"/>
          <p:nvPr/>
        </p:nvSpPr>
        <p:spPr>
          <a:xfrm>
            <a:off x="0" y="3124200"/>
            <a:ext cx="5974715" cy="1476375"/>
          </a:xfrm>
          <a:prstGeom prst="rect">
            <a:avLst/>
          </a:prstGeom>
          <a:noFill/>
        </p:spPr>
        <p:txBody>
          <a:bodyPr wrap="square">
            <a:spAutoFit/>
          </a:bodyPr>
          <a:lstStyle/>
          <a:p>
            <a:pPr marL="742950" lvl="1" indent="-285750">
              <a:buFont typeface="Arial" panose="020B0704020202020204" pitchFamily="34" charset="0"/>
              <a:buChar char="•"/>
            </a:pPr>
            <a:r>
              <a:rPr lang="zh-CN" altLang="en-US" sz="1500" dirty="0">
                <a:latin typeface="Book Antiqua" panose="02040602050305030304" pitchFamily="18" charset="0"/>
              </a:rPr>
              <a:t>文献应符合研究主题，且文章不重复，并且提供足够的数据计算效应量。</a:t>
            </a:r>
            <a:endParaRPr lang="zh-CN" altLang="en-US" sz="1500" dirty="0">
              <a:latin typeface="Book Antiqua" panose="02040602050305030304" pitchFamily="18" charset="0"/>
            </a:endParaRPr>
          </a:p>
          <a:p>
            <a:pPr marL="742950" lvl="1" indent="-285750">
              <a:buFont typeface="Arial" panose="020B0704020202020204" pitchFamily="34" charset="0"/>
              <a:buChar char="•"/>
            </a:pPr>
            <a:endParaRPr lang="zh-CN" altLang="en-US" sz="1500" dirty="0">
              <a:latin typeface="Book Antiqua" panose="02040602050305030304" pitchFamily="18" charset="0"/>
            </a:endParaRPr>
          </a:p>
          <a:p>
            <a:pPr marL="742950" lvl="1" indent="-285750">
              <a:buFont typeface="Arial" panose="020B0704020202020204" pitchFamily="34" charset="0"/>
              <a:buChar char="•"/>
            </a:pPr>
            <a:r>
              <a:rPr lang="zh-CN" altLang="en-US" sz="1500" dirty="0">
                <a:latin typeface="Book Antiqua" panose="02040602050305030304" pitchFamily="18" charset="0"/>
              </a:rPr>
              <a:t>最终纳入了</a:t>
            </a:r>
            <a:r>
              <a:rPr lang="en-US" altLang="zh-CN" sz="1500" dirty="0">
                <a:latin typeface="Book Antiqua" panose="02040602050305030304" pitchFamily="18" charset="0"/>
              </a:rPr>
              <a:t>17</a:t>
            </a:r>
            <a:r>
              <a:rPr lang="zh-CN" altLang="en-US" sz="1500" dirty="0">
                <a:latin typeface="Book Antiqua" panose="02040602050305030304" pitchFamily="18" charset="0"/>
              </a:rPr>
              <a:t>篇文献，共</a:t>
            </a:r>
            <a:r>
              <a:rPr lang="en-US" altLang="zh-CN" sz="1500" dirty="0">
                <a:latin typeface="Book Antiqua" panose="02040602050305030304" pitchFamily="18" charset="0"/>
              </a:rPr>
              <a:t>21</a:t>
            </a:r>
            <a:r>
              <a:rPr lang="zh-CN" altLang="en-US" sz="1500" dirty="0">
                <a:latin typeface="Book Antiqua" panose="02040602050305030304" pitchFamily="18" charset="0"/>
              </a:rPr>
              <a:t>个样本，总样本量为</a:t>
            </a:r>
            <a:r>
              <a:rPr lang="en-US" altLang="zh-CN" sz="1500" dirty="0">
                <a:latin typeface="Book Antiqua" panose="02040602050305030304" pitchFamily="18" charset="0"/>
              </a:rPr>
              <a:t>5,519</a:t>
            </a:r>
            <a:r>
              <a:rPr lang="zh-CN" altLang="en-US" sz="1500" dirty="0">
                <a:latin typeface="Book Antiqua" panose="02040602050305030304" pitchFamily="18" charset="0"/>
              </a:rPr>
              <a:t>名参与者。</a:t>
            </a:r>
            <a:endParaRPr lang="zh-CN" altLang="en-US" sz="1500" dirty="0">
              <a:latin typeface="Book Antiqua" panose="02040602050305030304" pitchFamily="18" charset="0"/>
            </a:endParaRPr>
          </a:p>
          <a:p>
            <a:pPr marL="742950" lvl="1" indent="-285750">
              <a:buFont typeface="Arial" panose="020B0704020202020204" pitchFamily="34" charset="0"/>
              <a:buChar char="•"/>
            </a:pPr>
            <a:endParaRPr lang="zh-CN" altLang="en-US" sz="1500" dirty="0">
              <a:latin typeface="Book Antiqua" panose="02040602050305030304" pitchFamily="18" charset="0"/>
            </a:endParaRPr>
          </a:p>
        </p:txBody>
      </p:sp>
      <p:sp>
        <p:nvSpPr>
          <p:cNvPr id="20" name="文本框 19"/>
          <p:cNvSpPr txBox="1"/>
          <p:nvPr/>
        </p:nvSpPr>
        <p:spPr>
          <a:xfrm>
            <a:off x="7129508" y="6194888"/>
            <a:ext cx="6096000" cy="245110"/>
          </a:xfrm>
          <a:prstGeom prst="rect">
            <a:avLst/>
          </a:prstGeom>
          <a:noFill/>
        </p:spPr>
        <p:txBody>
          <a:bodyPr wrap="square">
            <a:spAutoFit/>
          </a:bodyPr>
          <a:lstStyle/>
          <a:p>
            <a:r>
              <a:rPr lang="zh-CN" altLang="en-US" sz="1000" dirty="0">
                <a:latin typeface="Times New Roman" panose="02020603050405020304" pitchFamily="18" charset="0"/>
                <a:cs typeface="Times New Roman" panose="02020603050405020304" pitchFamily="18" charset="0"/>
              </a:rPr>
              <a:t>根据</a:t>
            </a:r>
            <a:r>
              <a:rPr lang="en-US" altLang="zh-CN" sz="1000" dirty="0">
                <a:latin typeface="Times New Roman" panose="02020603050405020304" pitchFamily="18" charset="0"/>
                <a:cs typeface="Times New Roman" panose="02020603050405020304" pitchFamily="18" charset="0"/>
              </a:rPr>
              <a:t> PRISMA </a:t>
            </a:r>
            <a:r>
              <a:rPr lang="zh-CN" altLang="en-US" sz="1000" dirty="0">
                <a:latin typeface="Times New Roman" panose="02020603050405020304" pitchFamily="18" charset="0"/>
                <a:cs typeface="Times New Roman" panose="02020603050405020304" pitchFamily="18" charset="0"/>
              </a:rPr>
              <a:t>指南对纳入</a:t>
            </a:r>
            <a:r>
              <a:rPr lang="en-US" altLang="zh-CN" sz="1000" dirty="0">
                <a:latin typeface="Times New Roman" panose="02020603050405020304" pitchFamily="18" charset="0"/>
                <a:cs typeface="Times New Roman" panose="02020603050405020304" pitchFamily="18" charset="0"/>
              </a:rPr>
              <a:t>meta</a:t>
            </a:r>
            <a:r>
              <a:rPr lang="zh-CN" altLang="en-US" sz="1000" dirty="0">
                <a:latin typeface="Times New Roman" panose="02020603050405020304" pitchFamily="18" charset="0"/>
                <a:cs typeface="Times New Roman" panose="02020603050405020304" pitchFamily="18" charset="0"/>
              </a:rPr>
              <a:t>分析的研究进行筛选的过程。</a:t>
            </a:r>
            <a:endParaRPr lang="zh-CN" altLang="en-US" sz="1000" dirty="0">
              <a:latin typeface="Times New Roman" panose="02020603050405020304" pitchFamily="18" charset="0"/>
              <a:cs typeface="Times New Roman" panose="02020603050405020304" pitchFamily="18" charset="0"/>
            </a:endParaRPr>
          </a:p>
        </p:txBody>
      </p:sp>
      <p:pic>
        <p:nvPicPr>
          <p:cNvPr id="11" name="Picture 1512" descr="E:\徐振杰\进行中\高校\人大ppt\jpg\01\02.png"/>
          <p:cNvPicPr>
            <a:picLocks noChangeAspect="1" noChangeArrowheads="1"/>
          </p:cNvPicPr>
          <p:nvPr/>
        </p:nvPicPr>
        <p:blipFill>
          <a:blip r:embed="rId1" cstate="print"/>
          <a:srcRect/>
          <a:stretch>
            <a:fillRect/>
          </a:stretch>
        </p:blipFill>
        <p:spPr bwMode="auto">
          <a:xfrm>
            <a:off x="10107245" y="251604"/>
            <a:ext cx="1858573" cy="471919"/>
          </a:xfrm>
          <a:prstGeom prst="rect">
            <a:avLst/>
          </a:prstGeom>
          <a:noFill/>
          <a:ln w="9525">
            <a:noFill/>
            <a:miter lim="800000"/>
            <a:headEnd/>
            <a:tailEnd/>
          </a:ln>
        </p:spPr>
      </p:pic>
      <p:pic>
        <p:nvPicPr>
          <p:cNvPr id="1028"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305937" y="235284"/>
            <a:ext cx="1569583" cy="482673"/>
          </a:xfrm>
          <a:prstGeom prst="rect">
            <a:avLst/>
          </a:prstGeom>
          <a:noFill/>
          <a:extLst>
            <a:ext uri="{909E8E84-426E-40DD-AFC4-6F175D3DCCD1}">
              <a14:hiddenFill xmlns:a14="http://schemas.microsoft.com/office/drawing/2010/main">
                <a:solidFill>
                  <a:srgbClr val="FFFFFF"/>
                </a:solidFill>
              </a14:hiddenFill>
            </a:ext>
          </a:extLst>
        </p:spPr>
      </p:pic>
      <p:pic>
        <p:nvPicPr>
          <p:cNvPr id="8" name="图片 7" descr="截屏2024-11-29 19.38.47"/>
          <p:cNvPicPr>
            <a:picLocks noChangeAspect="1"/>
          </p:cNvPicPr>
          <p:nvPr/>
        </p:nvPicPr>
        <p:blipFill>
          <a:blip r:embed="rId3"/>
          <a:stretch>
            <a:fillRect/>
          </a:stretch>
        </p:blipFill>
        <p:spPr>
          <a:xfrm>
            <a:off x="7129780" y="1632585"/>
            <a:ext cx="4027170" cy="4441825"/>
          </a:xfrm>
          <a:prstGeom prst="rect">
            <a:avLst/>
          </a:prstGeom>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页脚占位符 3"/>
          <p:cNvSpPr txBox="1"/>
          <p:nvPr/>
        </p:nvSpPr>
        <p:spPr>
          <a:xfrm>
            <a:off x="10029867" y="6307722"/>
            <a:ext cx="1753403" cy="359677"/>
          </a:xfrm>
          <a:prstGeom prst="rect">
            <a:avLst/>
          </a:prstGeom>
        </p:spPr>
        <p:txBody>
          <a:bodyPr vert="horz" lIns="91440" tIns="45720" rIns="91440" bIns="45720" rtlCol="0" anchor="ctr"/>
          <a:lstStyle>
            <a:defPPr>
              <a:defRPr lang="zh-CN"/>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altLang="zh-CN" b="1" dirty="0">
                <a:solidFill>
                  <a:schemeClr val="tx1">
                    <a:lumMod val="50000"/>
                    <a:lumOff val="50000"/>
                  </a:schemeClr>
                </a:solidFill>
                <a:latin typeface="Arial" panose="020B0704020202020204" pitchFamily="34" charset="0"/>
                <a:cs typeface="Arial" panose="020B0704020202020204" pitchFamily="34" charset="0"/>
              </a:rPr>
              <a:t>5 / 10</a:t>
            </a:r>
            <a:endParaRPr lang="zh-CN" altLang="en-US" b="1" dirty="0">
              <a:solidFill>
                <a:schemeClr val="tx1">
                  <a:lumMod val="50000"/>
                  <a:lumOff val="50000"/>
                </a:schemeClr>
              </a:solidFill>
              <a:latin typeface="Arial" panose="020B0704020202020204" pitchFamily="34" charset="0"/>
              <a:cs typeface="Arial" panose="020B0704020202020204" pitchFamily="34" charset="0"/>
            </a:endParaRPr>
          </a:p>
        </p:txBody>
      </p:sp>
      <p:cxnSp>
        <p:nvCxnSpPr>
          <p:cNvPr id="7" name="直接连接符 6"/>
          <p:cNvCxnSpPr/>
          <p:nvPr/>
        </p:nvCxnSpPr>
        <p:spPr>
          <a:xfrm>
            <a:off x="399446" y="924022"/>
            <a:ext cx="10231655" cy="0"/>
          </a:xfrm>
          <a:prstGeom prst="line">
            <a:avLst/>
          </a:prstGeom>
          <a:ln w="25400">
            <a:solidFill>
              <a:srgbClr val="1146AF">
                <a:alpha val="80000"/>
              </a:srgbClr>
            </a:solidFill>
          </a:ln>
          <a:effectLst>
            <a:glow rad="76200">
              <a:schemeClr val="accent1">
                <a:alpha val="40000"/>
              </a:schemeClr>
            </a:glow>
          </a:effectLst>
        </p:spPr>
        <p:style>
          <a:lnRef idx="1">
            <a:schemeClr val="accent1"/>
          </a:lnRef>
          <a:fillRef idx="0">
            <a:schemeClr val="accent1"/>
          </a:fillRef>
          <a:effectRef idx="0">
            <a:schemeClr val="accent1"/>
          </a:effectRef>
          <a:fontRef idx="minor">
            <a:schemeClr val="tx1"/>
          </a:fontRef>
        </p:style>
      </p:cxnSp>
      <p:sp>
        <p:nvSpPr>
          <p:cNvPr id="2" name="文本框 1"/>
          <p:cNvSpPr txBox="1"/>
          <p:nvPr/>
        </p:nvSpPr>
        <p:spPr>
          <a:xfrm>
            <a:off x="399446" y="378220"/>
            <a:ext cx="5852498" cy="461665"/>
          </a:xfrm>
          <a:prstGeom prst="rect">
            <a:avLst/>
          </a:prstGeom>
          <a:noFill/>
        </p:spPr>
        <p:txBody>
          <a:bodyPr wrap="square" rtlCol="0">
            <a:spAutoFit/>
          </a:bodyPr>
          <a:lstStyle/>
          <a:p>
            <a:r>
              <a:rPr lang="en-US" altLang="zh-CN" sz="2400" dirty="0">
                <a:latin typeface="Georgia" panose="02040502050405090303" pitchFamily="18" charset="0"/>
                <a:cs typeface="Times New Roman" panose="02020603050405020304" pitchFamily="18" charset="0"/>
              </a:rPr>
              <a:t>Data Analysis &amp; Results</a:t>
            </a:r>
            <a:endParaRPr lang="zh-CN" altLang="en-US" sz="2400" dirty="0">
              <a:latin typeface="Georgia" panose="02040502050405090303" pitchFamily="18" charset="0"/>
              <a:cs typeface="Times New Roman" panose="02020603050405020304" pitchFamily="18" charset="0"/>
            </a:endParaRPr>
          </a:p>
        </p:txBody>
      </p:sp>
      <p:sp>
        <p:nvSpPr>
          <p:cNvPr id="28" name="文本框 27"/>
          <p:cNvSpPr txBox="1"/>
          <p:nvPr/>
        </p:nvSpPr>
        <p:spPr>
          <a:xfrm>
            <a:off x="-9525" y="2729230"/>
            <a:ext cx="5626100" cy="1925955"/>
          </a:xfrm>
          <a:prstGeom prst="rect">
            <a:avLst/>
          </a:prstGeom>
          <a:noFill/>
        </p:spPr>
        <p:txBody>
          <a:bodyPr wrap="square">
            <a:noAutofit/>
          </a:bodyPr>
          <a:lstStyle/>
          <a:p>
            <a:pPr marL="742950" lvl="1" indent="-285750">
              <a:buFont typeface="Arial" panose="020B0704020202020204" pitchFamily="34" charset="0"/>
              <a:buChar char="•"/>
            </a:pPr>
            <a:r>
              <a:rPr lang="en-US" altLang="zh-CN" sz="1500" b="1" dirty="0">
                <a:solidFill>
                  <a:srgbClr val="3260BB"/>
                </a:solidFill>
                <a:latin typeface="Book Antiqua" panose="02040602050305030304" pitchFamily="18" charset="0"/>
                <a:cs typeface="Times New Roman" panose="02020603050405020304" pitchFamily="18" charset="0"/>
              </a:rPr>
              <a:t>Bayesian Meta-analysis</a:t>
            </a:r>
            <a:endParaRPr lang="en-US" altLang="zh-CN" sz="1500" b="1" dirty="0">
              <a:solidFill>
                <a:srgbClr val="3260BB"/>
              </a:solidFill>
              <a:latin typeface="Book Antiqua" panose="02040602050305030304" pitchFamily="18" charset="0"/>
              <a:cs typeface="Times New Roman" panose="02020603050405020304" pitchFamily="18" charset="0"/>
            </a:endParaRPr>
          </a:p>
          <a:p>
            <a:pPr marL="742950" lvl="1" indent="-285750">
              <a:buFont typeface="Arial" panose="020B0704020202020204" pitchFamily="34" charset="0"/>
              <a:buChar char="•"/>
            </a:pPr>
            <a:endParaRPr lang="en-US" altLang="zh-CN" sz="1500" b="1" dirty="0">
              <a:solidFill>
                <a:srgbClr val="3260BB"/>
              </a:solidFill>
              <a:latin typeface="Book Antiqua" panose="02040602050305030304" pitchFamily="18" charset="0"/>
              <a:cs typeface="Times New Roman" panose="02020603050405020304" pitchFamily="18" charset="0"/>
            </a:endParaRPr>
          </a:p>
          <a:p>
            <a:pPr marL="1200150" lvl="2" indent="-285750" algn="just" fontAlgn="auto">
              <a:lnSpc>
                <a:spcPct val="150000"/>
              </a:lnSpc>
              <a:buFont typeface="Arial" panose="020B0704020202020204" pitchFamily="34" charset="0"/>
              <a:buChar char="•"/>
            </a:pPr>
            <a:r>
              <a:rPr lang="zh-CN" altLang="en-US" sz="1500" dirty="0">
                <a:latin typeface="Book Antiqua" panose="02040602050305030304" pitchFamily="18" charset="0"/>
                <a:cs typeface="Times New Roman" panose="02020603050405020304" pitchFamily="18" charset="0"/>
                <a:sym typeface="+mn-ea"/>
              </a:rPr>
              <a:t>元分析结果显示，估计的总体效应量</a:t>
            </a:r>
            <a:r>
              <a:rPr lang="en-US" altLang="zh-CN" sz="1500" dirty="0">
                <a:latin typeface="Book Antiqua" panose="02040602050305030304" pitchFamily="18" charset="0"/>
                <a:cs typeface="Times New Roman" panose="02020603050405020304" pitchFamily="18" charset="0"/>
                <a:sym typeface="+mn-ea"/>
              </a:rPr>
              <a:t>μ</a:t>
            </a:r>
            <a:r>
              <a:rPr lang="zh-CN" altLang="en-US" sz="1500" dirty="0">
                <a:latin typeface="Book Antiqua" panose="02040602050305030304" pitchFamily="18" charset="0"/>
                <a:cs typeface="Times New Roman" panose="02020603050405020304" pitchFamily="18" charset="0"/>
                <a:sym typeface="+mn-ea"/>
              </a:rPr>
              <a:t>为</a:t>
            </a:r>
            <a:r>
              <a:rPr lang="en-US" altLang="zh-CN" sz="1500" dirty="0">
                <a:latin typeface="Book Antiqua" panose="02040602050305030304" pitchFamily="18" charset="0"/>
                <a:cs typeface="Times New Roman" panose="02020603050405020304" pitchFamily="18" charset="0"/>
                <a:sym typeface="+mn-ea"/>
              </a:rPr>
              <a:t>0.427</a:t>
            </a:r>
            <a:r>
              <a:rPr lang="zh-CN" altLang="en-US" sz="1500" dirty="0">
                <a:latin typeface="Book Antiqua" panose="02040602050305030304" pitchFamily="18" charset="0"/>
                <a:cs typeface="Times New Roman" panose="02020603050405020304" pitchFamily="18" charset="0"/>
                <a:sym typeface="+mn-ea"/>
              </a:rPr>
              <a:t>（</a:t>
            </a:r>
            <a:r>
              <a:rPr lang="en-US" altLang="zh-CN" sz="1500" dirty="0">
                <a:latin typeface="Book Antiqua" panose="02040602050305030304" pitchFamily="18" charset="0"/>
                <a:cs typeface="Times New Roman" panose="02020603050405020304" pitchFamily="18" charset="0"/>
                <a:sym typeface="+mn-ea"/>
              </a:rPr>
              <a:t>95% CI=[0.321,0.532]</a:t>
            </a:r>
            <a:r>
              <a:rPr lang="zh-CN" altLang="en-US" sz="1500" dirty="0">
                <a:latin typeface="Book Antiqua" panose="02040602050305030304" pitchFamily="18" charset="0"/>
                <a:cs typeface="Times New Roman" panose="02020603050405020304" pitchFamily="18" charset="0"/>
                <a:sym typeface="+mn-ea"/>
              </a:rPr>
              <a:t>），</a:t>
            </a:r>
            <a:r>
              <a:rPr lang="en-US" altLang="zh-CN" sz="1500" dirty="0">
                <a:latin typeface="Book Antiqua" panose="02040602050305030304" pitchFamily="18" charset="0"/>
                <a:cs typeface="Times New Roman" panose="02020603050405020304" pitchFamily="18" charset="0"/>
                <a:sym typeface="+mn-ea"/>
              </a:rPr>
              <a:t>Bayes</a:t>
            </a:r>
            <a:r>
              <a:rPr lang="zh-CN" altLang="en-US" sz="1500" dirty="0">
                <a:latin typeface="Book Antiqua" panose="02040602050305030304" pitchFamily="18" charset="0"/>
                <a:cs typeface="Times New Roman" panose="02020603050405020304" pitchFamily="18" charset="0"/>
                <a:sym typeface="+mn-ea"/>
              </a:rPr>
              <a:t>因子为</a:t>
            </a:r>
            <a:r>
              <a:rPr lang="en-US" altLang="zh-CN" sz="1500" dirty="0">
                <a:latin typeface="Book Antiqua" panose="02040602050305030304" pitchFamily="18" charset="0"/>
                <a:cs typeface="Times New Roman" panose="02020603050405020304" pitchFamily="18" charset="0"/>
                <a:sym typeface="+mn-ea"/>
              </a:rPr>
              <a:t>361,000</a:t>
            </a:r>
            <a:r>
              <a:rPr lang="zh-CN" altLang="en-US" sz="1500" dirty="0">
                <a:latin typeface="Book Antiqua" panose="02040602050305030304" pitchFamily="18" charset="0"/>
                <a:cs typeface="Times New Roman" panose="02020603050405020304" pitchFamily="18" charset="0"/>
                <a:sym typeface="+mn-ea"/>
              </a:rPr>
              <a:t>，表明</a:t>
            </a:r>
            <a:r>
              <a:rPr lang="en-US" altLang="zh-CN" sz="1500" dirty="0">
                <a:latin typeface="Book Antiqua" panose="02040602050305030304" pitchFamily="18" charset="0"/>
                <a:cs typeface="Times New Roman" panose="02020603050405020304" pitchFamily="18" charset="0"/>
                <a:sym typeface="+mn-ea"/>
              </a:rPr>
              <a:t>AI</a:t>
            </a:r>
            <a:r>
              <a:rPr lang="zh-CN" altLang="en-US" sz="1500" dirty="0">
                <a:latin typeface="Book Antiqua" panose="02040602050305030304" pitchFamily="18" charset="0"/>
                <a:cs typeface="Times New Roman" panose="02020603050405020304" pitchFamily="18" charset="0"/>
                <a:sym typeface="+mn-ea"/>
              </a:rPr>
              <a:t>的引入对工作绩效有极强的正向支持。</a:t>
            </a:r>
            <a:endParaRPr lang="en-US" altLang="zh-CN" sz="1500" dirty="0">
              <a:latin typeface="Book Antiqua" panose="02040602050305030304" pitchFamily="18" charset="0"/>
              <a:cs typeface="Times New Roman" panose="02020603050405020304" pitchFamily="18" charset="0"/>
            </a:endParaRPr>
          </a:p>
        </p:txBody>
      </p:sp>
      <p:sp>
        <p:nvSpPr>
          <p:cNvPr id="6" name="文本框 5"/>
          <p:cNvSpPr txBox="1"/>
          <p:nvPr/>
        </p:nvSpPr>
        <p:spPr>
          <a:xfrm>
            <a:off x="6252363" y="5573621"/>
            <a:ext cx="6226628" cy="275590"/>
          </a:xfrm>
          <a:prstGeom prst="rect">
            <a:avLst/>
          </a:prstGeom>
          <a:noFill/>
        </p:spPr>
        <p:txBody>
          <a:bodyPr wrap="square">
            <a:spAutoFit/>
          </a:bodyPr>
          <a:lstStyle/>
          <a:p>
            <a:pPr algn="ctr"/>
            <a:r>
              <a:rPr lang="zh-CN" altLang="en-US" sz="1200" dirty="0">
                <a:latin typeface="Book Antiqua" panose="02040602050305030304" pitchFamily="18" charset="0"/>
              </a:rPr>
              <a:t>贝叶斯元分析结果</a:t>
            </a:r>
            <a:endParaRPr lang="zh-CN" altLang="en-US" sz="1200" dirty="0">
              <a:latin typeface="Book Antiqua" panose="02040602050305030304" pitchFamily="18" charset="0"/>
            </a:endParaRPr>
          </a:p>
        </p:txBody>
      </p:sp>
      <p:sp>
        <p:nvSpPr>
          <p:cNvPr id="13" name="文本框 12"/>
          <p:cNvSpPr txBox="1"/>
          <p:nvPr/>
        </p:nvSpPr>
        <p:spPr>
          <a:xfrm>
            <a:off x="218366" y="1225054"/>
            <a:ext cx="11352007" cy="1076325"/>
          </a:xfrm>
          <a:prstGeom prst="rect">
            <a:avLst/>
          </a:prstGeom>
          <a:noFill/>
        </p:spPr>
        <p:txBody>
          <a:bodyPr wrap="square">
            <a:spAutoFit/>
          </a:bodyPr>
          <a:lstStyle/>
          <a:p>
            <a:pPr marL="285750" indent="-285750">
              <a:buFont typeface="Arial" panose="020B0704020202020204" pitchFamily="34" charset="0"/>
              <a:buChar char="•"/>
            </a:pPr>
            <a:r>
              <a:rPr lang="zh-CN" altLang="en-US" sz="1600" dirty="0">
                <a:latin typeface="Book Antiqua" panose="02040602050305030304" pitchFamily="18" charset="0"/>
              </a:rPr>
              <a:t>使用</a:t>
            </a:r>
            <a:r>
              <a:rPr lang="en-US" altLang="zh-CN" sz="1600" dirty="0">
                <a:latin typeface="Book Antiqua" panose="02040602050305030304" pitchFamily="18" charset="0"/>
              </a:rPr>
              <a:t>JASP</a:t>
            </a:r>
            <a:r>
              <a:rPr lang="zh-CN" altLang="en-US" sz="1600" dirty="0">
                <a:latin typeface="Book Antiqua" panose="02040602050305030304" pitchFamily="18" charset="0"/>
              </a:rPr>
              <a:t>和</a:t>
            </a:r>
            <a:r>
              <a:rPr lang="en-US" altLang="zh-CN" sz="1600" dirty="0">
                <a:latin typeface="Book Antiqua" panose="02040602050305030304" pitchFamily="18" charset="0"/>
              </a:rPr>
              <a:t>R</a:t>
            </a:r>
            <a:r>
              <a:rPr lang="zh-CN" altLang="en-US" sz="1600" dirty="0">
                <a:latin typeface="Book Antiqua" panose="02040602050305030304" pitchFamily="18" charset="0"/>
              </a:rPr>
              <a:t>的</a:t>
            </a:r>
            <a:r>
              <a:rPr lang="en-US" altLang="zh-CN" sz="1600" dirty="0">
                <a:latin typeface="Book Antiqua" panose="02040602050305030304" pitchFamily="18" charset="0"/>
              </a:rPr>
              <a:t>metafor</a:t>
            </a:r>
            <a:r>
              <a:rPr lang="zh-CN" altLang="en-US" sz="1600" dirty="0">
                <a:latin typeface="Book Antiqua" panose="02040602050305030304" pitchFamily="18" charset="0"/>
              </a:rPr>
              <a:t>包进行分析。</a:t>
            </a:r>
            <a:endParaRPr lang="zh-CN" altLang="en-US" sz="1600" dirty="0">
              <a:latin typeface="Book Antiqua" panose="02040602050305030304" pitchFamily="18" charset="0"/>
            </a:endParaRPr>
          </a:p>
          <a:p>
            <a:pPr marL="285750" indent="-285750">
              <a:buFont typeface="Arial" panose="020B0704020202020204" pitchFamily="34" charset="0"/>
              <a:buChar char="•"/>
            </a:pPr>
            <a:endParaRPr lang="zh-CN" altLang="en-US" sz="1600" dirty="0">
              <a:latin typeface="Book Antiqua" panose="02040602050305030304" pitchFamily="18" charset="0"/>
            </a:endParaRPr>
          </a:p>
          <a:p>
            <a:pPr marL="285750" indent="-285750">
              <a:buFont typeface="Arial" panose="020B0704020202020204" pitchFamily="34" charset="0"/>
              <a:buChar char="•"/>
            </a:pPr>
            <a:r>
              <a:rPr lang="zh-CN" altLang="en-US" sz="1600" dirty="0">
                <a:latin typeface="Book Antiqua" panose="02040602050305030304" pitchFamily="18" charset="0"/>
              </a:rPr>
              <a:t>使用了四种贝叶斯元分析模型：固定效应与随机效应下的零假设与</a:t>
            </a:r>
            <a:r>
              <a:rPr lang="zh-CN" altLang="en-US" sz="1600" dirty="0">
                <a:latin typeface="Book Antiqua" panose="02040602050305030304" pitchFamily="18" charset="0"/>
              </a:rPr>
              <a:t>备择假设。</a:t>
            </a:r>
            <a:r>
              <a:rPr lang="en-US" altLang="zh-CN" sz="1600" dirty="0">
                <a:latin typeface="Book Antiqua" panose="02040602050305030304" pitchFamily="18" charset="0"/>
              </a:rPr>
              <a:t>Bayesian</a:t>
            </a:r>
            <a:r>
              <a:rPr lang="zh-CN" altLang="en-US" sz="1600" dirty="0">
                <a:latin typeface="Book Antiqua" panose="02040602050305030304" pitchFamily="18" charset="0"/>
              </a:rPr>
              <a:t>分析作为</a:t>
            </a:r>
            <a:r>
              <a:rPr lang="en-US" altLang="zh-CN" sz="1600" dirty="0">
                <a:latin typeface="Book Antiqua" panose="02040602050305030304" pitchFamily="18" charset="0"/>
              </a:rPr>
              <a:t>p</a:t>
            </a:r>
            <a:r>
              <a:rPr lang="zh-CN" altLang="en-US" sz="1600" dirty="0">
                <a:latin typeface="Book Antiqua" panose="02040602050305030304" pitchFamily="18" charset="0"/>
              </a:rPr>
              <a:t>值假设检验的替代方法，能更有效地处理小样本的风险。</a:t>
            </a:r>
            <a:endParaRPr lang="zh-CN" altLang="en-US" sz="1600" dirty="0">
              <a:latin typeface="Book Antiqua" panose="02040602050305030304" pitchFamily="18" charset="0"/>
            </a:endParaRPr>
          </a:p>
        </p:txBody>
      </p:sp>
      <p:pic>
        <p:nvPicPr>
          <p:cNvPr id="11" name="Picture 1512" descr="E:\徐振杰\进行中\高校\人大ppt\jpg\01\02.png"/>
          <p:cNvPicPr>
            <a:picLocks noChangeAspect="1" noChangeArrowheads="1"/>
          </p:cNvPicPr>
          <p:nvPr/>
        </p:nvPicPr>
        <p:blipFill>
          <a:blip r:embed="rId1" cstate="print"/>
          <a:srcRect/>
          <a:stretch>
            <a:fillRect/>
          </a:stretch>
        </p:blipFill>
        <p:spPr bwMode="auto">
          <a:xfrm>
            <a:off x="10107245" y="251604"/>
            <a:ext cx="1858573" cy="471919"/>
          </a:xfrm>
          <a:prstGeom prst="rect">
            <a:avLst/>
          </a:prstGeom>
          <a:noFill/>
          <a:ln w="9525">
            <a:noFill/>
            <a:miter lim="800000"/>
            <a:headEnd/>
            <a:tailEnd/>
          </a:ln>
        </p:spPr>
      </p:pic>
      <p:pic>
        <p:nvPicPr>
          <p:cNvPr id="1028"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305937" y="235284"/>
            <a:ext cx="1569583" cy="482673"/>
          </a:xfrm>
          <a:prstGeom prst="rect">
            <a:avLst/>
          </a:prstGeom>
          <a:noFill/>
          <a:extLst>
            <a:ext uri="{909E8E84-426E-40DD-AFC4-6F175D3DCCD1}">
              <a14:hiddenFill xmlns:a14="http://schemas.microsoft.com/office/drawing/2010/main">
                <a:solidFill>
                  <a:srgbClr val="FFFFFF"/>
                </a:solidFill>
              </a14:hiddenFill>
            </a:ext>
          </a:extLst>
        </p:spPr>
      </p:pic>
      <p:pic>
        <p:nvPicPr>
          <p:cNvPr id="10" name="图片 9" descr="截屏2024-11-29 19.44.44"/>
          <p:cNvPicPr>
            <a:picLocks noChangeAspect="1"/>
          </p:cNvPicPr>
          <p:nvPr/>
        </p:nvPicPr>
        <p:blipFill>
          <a:blip r:embed="rId3"/>
          <a:stretch>
            <a:fillRect/>
          </a:stretch>
        </p:blipFill>
        <p:spPr>
          <a:xfrm>
            <a:off x="7166610" y="2674620"/>
            <a:ext cx="3848100" cy="2781300"/>
          </a:xfrm>
          <a:prstGeom prst="rect">
            <a:avLst/>
          </a:prstGeom>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页脚占位符 3"/>
          <p:cNvSpPr txBox="1"/>
          <p:nvPr/>
        </p:nvSpPr>
        <p:spPr>
          <a:xfrm>
            <a:off x="10029867" y="6307722"/>
            <a:ext cx="1753403" cy="359677"/>
          </a:xfrm>
          <a:prstGeom prst="rect">
            <a:avLst/>
          </a:prstGeom>
        </p:spPr>
        <p:txBody>
          <a:bodyPr vert="horz" lIns="91440" tIns="45720" rIns="91440" bIns="45720" rtlCol="0" anchor="ctr"/>
          <a:lstStyle>
            <a:defPPr>
              <a:defRPr lang="zh-CN"/>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altLang="zh-CN" b="1" dirty="0">
                <a:solidFill>
                  <a:schemeClr val="tx1">
                    <a:lumMod val="50000"/>
                    <a:lumOff val="50000"/>
                  </a:schemeClr>
                </a:solidFill>
                <a:latin typeface="Arial" panose="020B0704020202020204" pitchFamily="34" charset="0"/>
                <a:cs typeface="Arial" panose="020B0704020202020204" pitchFamily="34" charset="0"/>
              </a:rPr>
              <a:t>6 / 10</a:t>
            </a:r>
            <a:endParaRPr lang="zh-CN" altLang="en-US" b="1" dirty="0">
              <a:solidFill>
                <a:schemeClr val="tx1">
                  <a:lumMod val="50000"/>
                  <a:lumOff val="50000"/>
                </a:schemeClr>
              </a:solidFill>
              <a:latin typeface="Arial" panose="020B0704020202020204" pitchFamily="34" charset="0"/>
              <a:cs typeface="Arial" panose="020B0704020202020204" pitchFamily="34" charset="0"/>
            </a:endParaRPr>
          </a:p>
        </p:txBody>
      </p:sp>
      <p:cxnSp>
        <p:nvCxnSpPr>
          <p:cNvPr id="7" name="直接连接符 6"/>
          <p:cNvCxnSpPr/>
          <p:nvPr/>
        </p:nvCxnSpPr>
        <p:spPr>
          <a:xfrm>
            <a:off x="399446" y="924022"/>
            <a:ext cx="10231655" cy="0"/>
          </a:xfrm>
          <a:prstGeom prst="line">
            <a:avLst/>
          </a:prstGeom>
          <a:ln w="25400">
            <a:solidFill>
              <a:srgbClr val="1146AF">
                <a:alpha val="80000"/>
              </a:srgbClr>
            </a:solidFill>
          </a:ln>
          <a:effectLst>
            <a:glow rad="76200">
              <a:schemeClr val="accent1">
                <a:alpha val="40000"/>
              </a:schemeClr>
            </a:glow>
          </a:effectLst>
        </p:spPr>
        <p:style>
          <a:lnRef idx="1">
            <a:schemeClr val="accent1"/>
          </a:lnRef>
          <a:fillRef idx="0">
            <a:schemeClr val="accent1"/>
          </a:fillRef>
          <a:effectRef idx="0">
            <a:schemeClr val="accent1"/>
          </a:effectRef>
          <a:fontRef idx="minor">
            <a:schemeClr val="tx1"/>
          </a:fontRef>
        </p:style>
      </p:cxnSp>
      <p:sp>
        <p:nvSpPr>
          <p:cNvPr id="2" name="文本框 1"/>
          <p:cNvSpPr txBox="1"/>
          <p:nvPr/>
        </p:nvSpPr>
        <p:spPr>
          <a:xfrm>
            <a:off x="399446" y="378220"/>
            <a:ext cx="5852498" cy="461665"/>
          </a:xfrm>
          <a:prstGeom prst="rect">
            <a:avLst/>
          </a:prstGeom>
          <a:noFill/>
        </p:spPr>
        <p:txBody>
          <a:bodyPr wrap="square" rtlCol="0">
            <a:spAutoFit/>
          </a:bodyPr>
          <a:lstStyle/>
          <a:p>
            <a:r>
              <a:rPr lang="en-US" altLang="zh-CN" sz="2400" dirty="0">
                <a:latin typeface="Georgia" panose="02040502050405090303" pitchFamily="18" charset="0"/>
                <a:cs typeface="Times New Roman" panose="02020603050405020304" pitchFamily="18" charset="0"/>
              </a:rPr>
              <a:t>Data Analysis &amp; Results</a:t>
            </a:r>
            <a:endParaRPr lang="zh-CN" altLang="en-US" sz="2400" dirty="0">
              <a:latin typeface="Georgia" panose="02040502050405090303" pitchFamily="18" charset="0"/>
              <a:cs typeface="Times New Roman" panose="02020603050405020304" pitchFamily="18" charset="0"/>
            </a:endParaRPr>
          </a:p>
        </p:txBody>
      </p:sp>
      <p:sp>
        <p:nvSpPr>
          <p:cNvPr id="9" name="文本框 8"/>
          <p:cNvSpPr txBox="1"/>
          <p:nvPr/>
        </p:nvSpPr>
        <p:spPr>
          <a:xfrm>
            <a:off x="547176" y="1273489"/>
            <a:ext cx="11167140" cy="2061210"/>
          </a:xfrm>
          <a:prstGeom prst="rect">
            <a:avLst/>
          </a:prstGeom>
          <a:noFill/>
        </p:spPr>
        <p:txBody>
          <a:bodyPr wrap="square">
            <a:spAutoFit/>
          </a:bodyPr>
          <a:lstStyle>
            <a:defPPr>
              <a:defRPr lang="zh-CN"/>
            </a:defPPr>
            <a:lvl1pPr marL="285750" indent="-285750" algn="just">
              <a:buFont typeface="Arial" panose="020B0704020202020204" pitchFamily="34" charset="0"/>
              <a:buChar char="•"/>
              <a:defRPr b="1">
                <a:solidFill>
                  <a:srgbClr val="3260BB"/>
                </a:solidFill>
                <a:latin typeface="Book Antiqua" panose="02040602050305030304" pitchFamily="18" charset="0"/>
              </a:defRPr>
            </a:lvl1pPr>
            <a:lvl2pPr marL="742950" lvl="1" indent="-285750" algn="just">
              <a:buFont typeface="Arial" panose="020B0704020202020204" pitchFamily="34" charset="0"/>
              <a:buChar char="•"/>
              <a:defRPr>
                <a:latin typeface="Book Antiqua" panose="02040602050305030304" pitchFamily="18" charset="0"/>
              </a:defRPr>
            </a:lvl2pPr>
            <a:lvl3pPr marL="1200150" lvl="2" indent="-285750" algn="just">
              <a:buFont typeface="Arial" panose="020B0704020202020204" pitchFamily="34" charset="0"/>
              <a:buChar char="•"/>
              <a:defRPr>
                <a:latin typeface="Book Antiqua" panose="02040602050305030304" pitchFamily="18" charset="0"/>
              </a:defRPr>
            </a:lvl3pPr>
          </a:lstStyle>
          <a:p>
            <a:r>
              <a:rPr lang="en-US" altLang="zh-CN" sz="1600" dirty="0"/>
              <a:t>Moderator Analyses</a:t>
            </a:r>
            <a:endParaRPr lang="en-US" altLang="zh-CN" sz="1600" dirty="0"/>
          </a:p>
          <a:p>
            <a:pPr lvl="1"/>
            <a:r>
              <a:rPr lang="zh-CN" altLang="en-US" sz="1600" b="1" dirty="0"/>
              <a:t>元回归分析</a:t>
            </a:r>
            <a:r>
              <a:rPr lang="en-US" altLang="zh-CN" sz="1600" b="1" dirty="0"/>
              <a:t>：</a:t>
            </a:r>
            <a:endParaRPr lang="zh-CN" altLang="en-US" sz="1600" b="1" dirty="0"/>
          </a:p>
          <a:p>
            <a:pPr marL="914400" lvl="2" indent="0">
              <a:buNone/>
            </a:pPr>
            <a:r>
              <a:rPr lang="zh-CN" altLang="en-US" sz="1600" b="1" dirty="0"/>
              <a:t>文化因素对</a:t>
            </a:r>
            <a:r>
              <a:rPr lang="en-US" altLang="zh-CN" sz="1600" b="1" dirty="0"/>
              <a:t>AI</a:t>
            </a:r>
            <a:r>
              <a:rPr lang="zh-CN" altLang="en-US" sz="1600" b="1" dirty="0"/>
              <a:t>与工作绩效的关系起显著调节作用：</a:t>
            </a:r>
            <a:endParaRPr lang="zh-CN" altLang="en-US" sz="1600" b="1" dirty="0"/>
          </a:p>
          <a:p>
            <a:pPr lvl="2"/>
            <a:r>
              <a:rPr lang="zh-CN" altLang="en-US" sz="1600" dirty="0"/>
              <a:t>权力距离</a:t>
            </a:r>
            <a:r>
              <a:rPr lang="en-US" altLang="zh-CN" sz="1600" dirty="0"/>
              <a:t>: β = -0.0073</a:t>
            </a:r>
            <a:r>
              <a:rPr lang="zh-CN" altLang="en-US" sz="1600" dirty="0"/>
              <a:t>，</a:t>
            </a:r>
            <a:r>
              <a:rPr lang="en-US" altLang="zh-CN" sz="1600" dirty="0"/>
              <a:t>p &lt; 0.01</a:t>
            </a:r>
            <a:r>
              <a:rPr lang="zh-CN" altLang="en-US" sz="1600" dirty="0"/>
              <a:t>。</a:t>
            </a:r>
            <a:endParaRPr lang="zh-CN" altLang="en-US" sz="1600" dirty="0"/>
          </a:p>
          <a:p>
            <a:pPr lvl="2"/>
            <a:r>
              <a:rPr lang="zh-CN" altLang="en-US" sz="1600" dirty="0"/>
              <a:t>个人主义</a:t>
            </a:r>
            <a:r>
              <a:rPr lang="en-US" altLang="zh-CN" sz="1600" dirty="0"/>
              <a:t>: β = 0.0052</a:t>
            </a:r>
            <a:r>
              <a:rPr lang="zh-CN" altLang="en-US" sz="1600" dirty="0"/>
              <a:t>，</a:t>
            </a:r>
            <a:r>
              <a:rPr lang="en-US" altLang="zh-CN" sz="1600" dirty="0"/>
              <a:t>p &lt; 0.01</a:t>
            </a:r>
            <a:r>
              <a:rPr lang="zh-CN" altLang="en-US" sz="1600" dirty="0"/>
              <a:t>。</a:t>
            </a:r>
            <a:endParaRPr lang="zh-CN" altLang="en-US" sz="1600" dirty="0"/>
          </a:p>
          <a:p>
            <a:pPr lvl="2"/>
            <a:r>
              <a:rPr lang="zh-CN" altLang="en-US" sz="1600" dirty="0"/>
              <a:t>长期导向</a:t>
            </a:r>
            <a:r>
              <a:rPr lang="en-US" altLang="zh-CN" sz="1600" dirty="0"/>
              <a:t> vs </a:t>
            </a:r>
            <a:r>
              <a:rPr lang="zh-CN" altLang="en-US" sz="1600" dirty="0"/>
              <a:t>短期导向</a:t>
            </a:r>
            <a:r>
              <a:rPr lang="en-US" altLang="zh-CN" sz="1600" dirty="0"/>
              <a:t>: β = -0.0051</a:t>
            </a:r>
            <a:r>
              <a:rPr lang="zh-CN" altLang="en-US" sz="1600" dirty="0"/>
              <a:t>，</a:t>
            </a:r>
            <a:r>
              <a:rPr lang="en-US" altLang="zh-CN" sz="1600" dirty="0"/>
              <a:t>p &lt; 0.001</a:t>
            </a:r>
            <a:r>
              <a:rPr lang="zh-CN" altLang="en-US" sz="1600" dirty="0"/>
              <a:t>。</a:t>
            </a:r>
            <a:endParaRPr lang="zh-CN" altLang="en-US" sz="1600" dirty="0"/>
          </a:p>
          <a:p>
            <a:pPr lvl="2"/>
            <a:r>
              <a:rPr lang="zh-CN" altLang="en-US" sz="1600" dirty="0"/>
              <a:t>发表年份</a:t>
            </a:r>
            <a:r>
              <a:rPr lang="en-US" altLang="zh-CN" sz="1600" dirty="0"/>
              <a:t>: β = -0.0946</a:t>
            </a:r>
            <a:r>
              <a:rPr lang="zh-CN" altLang="en-US" sz="1600" dirty="0"/>
              <a:t>，</a:t>
            </a:r>
            <a:r>
              <a:rPr lang="en-US" altLang="zh-CN" sz="1600" dirty="0"/>
              <a:t>p &lt; 0.001</a:t>
            </a:r>
            <a:r>
              <a:rPr lang="zh-CN" altLang="en-US" sz="1600" dirty="0"/>
              <a:t>。</a:t>
            </a:r>
            <a:endParaRPr lang="zh-CN" altLang="en-US" sz="1600" dirty="0"/>
          </a:p>
          <a:p>
            <a:pPr marL="457200" lvl="1" indent="0">
              <a:buNone/>
            </a:pPr>
            <a:endParaRPr lang="en-US" altLang="zh-CN" sz="1600" dirty="0"/>
          </a:p>
        </p:txBody>
      </p:sp>
      <p:pic>
        <p:nvPicPr>
          <p:cNvPr id="3" name="Picture 1512" descr="E:\徐振杰\进行中\高校\人大ppt\jpg\01\02.png"/>
          <p:cNvPicPr>
            <a:picLocks noChangeAspect="1" noChangeArrowheads="1"/>
          </p:cNvPicPr>
          <p:nvPr/>
        </p:nvPicPr>
        <p:blipFill>
          <a:blip r:embed="rId1" cstate="print"/>
          <a:srcRect/>
          <a:stretch>
            <a:fillRect/>
          </a:stretch>
        </p:blipFill>
        <p:spPr bwMode="auto">
          <a:xfrm>
            <a:off x="10107245" y="251604"/>
            <a:ext cx="1858573" cy="471919"/>
          </a:xfrm>
          <a:prstGeom prst="rect">
            <a:avLst/>
          </a:prstGeom>
          <a:noFill/>
          <a:ln w="9525">
            <a:noFill/>
            <a:miter lim="800000"/>
            <a:headEnd/>
            <a:tailEnd/>
          </a:ln>
        </p:spPr>
      </p:pic>
      <p:pic>
        <p:nvPicPr>
          <p:cNvPr id="1028"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305937" y="235284"/>
            <a:ext cx="1569583" cy="482673"/>
          </a:xfrm>
          <a:prstGeom prst="rect">
            <a:avLst/>
          </a:prstGeom>
          <a:noFill/>
          <a:extLst>
            <a:ext uri="{909E8E84-426E-40DD-AFC4-6F175D3DCCD1}">
              <a14:hiddenFill xmlns:a14="http://schemas.microsoft.com/office/drawing/2010/main">
                <a:solidFill>
                  <a:srgbClr val="FFFFFF"/>
                </a:solidFill>
              </a14:hiddenFill>
            </a:ext>
          </a:extLst>
        </p:spPr>
      </p:pic>
      <p:pic>
        <p:nvPicPr>
          <p:cNvPr id="12" name="图片 11" descr="截屏2024-11-29 19.49.06"/>
          <p:cNvPicPr>
            <a:picLocks noChangeAspect="1"/>
          </p:cNvPicPr>
          <p:nvPr/>
        </p:nvPicPr>
        <p:blipFill>
          <a:blip r:embed="rId3"/>
          <a:stretch>
            <a:fillRect/>
          </a:stretch>
        </p:blipFill>
        <p:spPr>
          <a:xfrm>
            <a:off x="1663700" y="3169920"/>
            <a:ext cx="7703820" cy="3137535"/>
          </a:xfrm>
          <a:prstGeom prst="rect">
            <a:avLst/>
          </a:prstGeom>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页脚占位符 3"/>
          <p:cNvSpPr txBox="1"/>
          <p:nvPr/>
        </p:nvSpPr>
        <p:spPr>
          <a:xfrm>
            <a:off x="10029867" y="6307722"/>
            <a:ext cx="1753403" cy="359677"/>
          </a:xfrm>
          <a:prstGeom prst="rect">
            <a:avLst/>
          </a:prstGeom>
        </p:spPr>
        <p:txBody>
          <a:bodyPr vert="horz" lIns="91440" tIns="45720" rIns="91440" bIns="45720" rtlCol="0" anchor="ctr"/>
          <a:lstStyle>
            <a:defPPr>
              <a:defRPr lang="zh-CN"/>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altLang="zh-CN" b="1" dirty="0">
                <a:solidFill>
                  <a:schemeClr val="tx1">
                    <a:lumMod val="50000"/>
                    <a:lumOff val="50000"/>
                  </a:schemeClr>
                </a:solidFill>
                <a:latin typeface="Arial" panose="020B0704020202020204" pitchFamily="34" charset="0"/>
                <a:cs typeface="Arial" panose="020B0704020202020204" pitchFamily="34" charset="0"/>
              </a:rPr>
              <a:t>7 / 10</a:t>
            </a:r>
            <a:endParaRPr lang="zh-CN" altLang="en-US" b="1" dirty="0">
              <a:solidFill>
                <a:schemeClr val="tx1">
                  <a:lumMod val="50000"/>
                  <a:lumOff val="50000"/>
                </a:schemeClr>
              </a:solidFill>
              <a:latin typeface="Arial" panose="020B0704020202020204" pitchFamily="34" charset="0"/>
              <a:cs typeface="Arial" panose="020B0704020202020204" pitchFamily="34" charset="0"/>
            </a:endParaRPr>
          </a:p>
        </p:txBody>
      </p:sp>
      <p:cxnSp>
        <p:nvCxnSpPr>
          <p:cNvPr id="7" name="直接连接符 6"/>
          <p:cNvCxnSpPr/>
          <p:nvPr/>
        </p:nvCxnSpPr>
        <p:spPr>
          <a:xfrm>
            <a:off x="399446" y="924022"/>
            <a:ext cx="10231655" cy="0"/>
          </a:xfrm>
          <a:prstGeom prst="line">
            <a:avLst/>
          </a:prstGeom>
          <a:ln w="25400">
            <a:solidFill>
              <a:srgbClr val="1146AF">
                <a:alpha val="80000"/>
              </a:srgbClr>
            </a:solidFill>
          </a:ln>
          <a:effectLst>
            <a:glow rad="76200">
              <a:schemeClr val="accent1">
                <a:alpha val="40000"/>
              </a:schemeClr>
            </a:glow>
          </a:effectLst>
        </p:spPr>
        <p:style>
          <a:lnRef idx="1">
            <a:schemeClr val="accent1"/>
          </a:lnRef>
          <a:fillRef idx="0">
            <a:schemeClr val="accent1"/>
          </a:fillRef>
          <a:effectRef idx="0">
            <a:schemeClr val="accent1"/>
          </a:effectRef>
          <a:fontRef idx="minor">
            <a:schemeClr val="tx1"/>
          </a:fontRef>
        </p:style>
      </p:cxnSp>
      <p:sp>
        <p:nvSpPr>
          <p:cNvPr id="2" name="文本框 1"/>
          <p:cNvSpPr txBox="1"/>
          <p:nvPr/>
        </p:nvSpPr>
        <p:spPr>
          <a:xfrm>
            <a:off x="399446" y="378220"/>
            <a:ext cx="5852498" cy="461665"/>
          </a:xfrm>
          <a:prstGeom prst="rect">
            <a:avLst/>
          </a:prstGeom>
          <a:noFill/>
        </p:spPr>
        <p:txBody>
          <a:bodyPr wrap="square" rtlCol="0">
            <a:spAutoFit/>
          </a:bodyPr>
          <a:lstStyle/>
          <a:p>
            <a:r>
              <a:rPr lang="en-US" altLang="zh-CN" sz="2400" dirty="0">
                <a:latin typeface="Georgia" panose="02040502050405090303" pitchFamily="18" charset="0"/>
                <a:cs typeface="Times New Roman" panose="02020603050405020304" pitchFamily="18" charset="0"/>
              </a:rPr>
              <a:t>Data Analysis &amp; Results</a:t>
            </a:r>
            <a:endParaRPr lang="zh-CN" altLang="en-US" sz="2400" dirty="0">
              <a:latin typeface="Georgia" panose="02040502050405090303" pitchFamily="18" charset="0"/>
              <a:cs typeface="Times New Roman" panose="02020603050405020304" pitchFamily="18" charset="0"/>
            </a:endParaRPr>
          </a:p>
        </p:txBody>
      </p:sp>
      <p:sp>
        <p:nvSpPr>
          <p:cNvPr id="9" name="文本框 8"/>
          <p:cNvSpPr txBox="1"/>
          <p:nvPr/>
        </p:nvSpPr>
        <p:spPr>
          <a:xfrm>
            <a:off x="-635" y="1813560"/>
            <a:ext cx="5709285" cy="2553335"/>
          </a:xfrm>
          <a:prstGeom prst="rect">
            <a:avLst/>
          </a:prstGeom>
          <a:noFill/>
        </p:spPr>
        <p:txBody>
          <a:bodyPr wrap="square">
            <a:spAutoFit/>
          </a:bodyPr>
          <a:lstStyle>
            <a:defPPr>
              <a:defRPr lang="zh-CN"/>
            </a:defPPr>
            <a:lvl1pPr marL="285750" indent="-285750" algn="just">
              <a:buFont typeface="Arial" panose="020B0704020202020204" pitchFamily="34" charset="0"/>
              <a:buChar char="•"/>
              <a:defRPr b="1">
                <a:solidFill>
                  <a:srgbClr val="3260BB"/>
                </a:solidFill>
                <a:latin typeface="Book Antiqua" panose="02040602050305030304" pitchFamily="18" charset="0"/>
              </a:defRPr>
            </a:lvl1pPr>
            <a:lvl2pPr marL="742950" lvl="1" indent="-285750" algn="just">
              <a:buFont typeface="Arial" panose="020B0704020202020204" pitchFamily="34" charset="0"/>
              <a:buChar char="•"/>
              <a:defRPr>
                <a:latin typeface="Book Antiqua" panose="02040602050305030304" pitchFamily="18" charset="0"/>
              </a:defRPr>
            </a:lvl2pPr>
            <a:lvl3pPr marL="1200150" lvl="2" indent="-285750" algn="just">
              <a:buFont typeface="Arial" panose="020B0704020202020204" pitchFamily="34" charset="0"/>
              <a:buChar char="•"/>
              <a:defRPr>
                <a:latin typeface="Book Antiqua" panose="02040602050305030304" pitchFamily="18" charset="0"/>
              </a:defRPr>
            </a:lvl3pPr>
          </a:lstStyle>
          <a:p>
            <a:r>
              <a:rPr lang="en-US" altLang="zh-CN" sz="1600" dirty="0"/>
              <a:t>Moderator Analyses</a:t>
            </a:r>
            <a:endParaRPr lang="zh-CN" altLang="en-US" sz="1600" dirty="0"/>
          </a:p>
          <a:p>
            <a:pPr lvl="1"/>
            <a:r>
              <a:rPr lang="zh-CN" altLang="en-US" sz="1600" b="1" dirty="0">
                <a:sym typeface="+mn-ea"/>
              </a:rPr>
              <a:t>亚组分析</a:t>
            </a:r>
            <a:r>
              <a:rPr lang="en-US" altLang="zh-CN" sz="1600" b="1" dirty="0">
                <a:sym typeface="+mn-ea"/>
              </a:rPr>
              <a:t>：</a:t>
            </a:r>
            <a:endParaRPr lang="en-US" altLang="zh-CN" sz="1600" b="1" dirty="0">
              <a:sym typeface="+mn-ea"/>
            </a:endParaRPr>
          </a:p>
          <a:p>
            <a:pPr lvl="1"/>
            <a:endParaRPr lang="zh-CN" altLang="en-US" sz="1600" b="1" dirty="0"/>
          </a:p>
          <a:p>
            <a:pPr marL="914400" lvl="2" indent="0">
              <a:buNone/>
            </a:pPr>
            <a:r>
              <a:rPr lang="zh-CN" altLang="en-US" sz="1600" b="1" dirty="0">
                <a:sym typeface="+mn-ea"/>
              </a:rPr>
              <a:t>不同的</a:t>
            </a:r>
            <a:r>
              <a:rPr lang="en-US" altLang="zh-CN" sz="1600" b="1" dirty="0">
                <a:sym typeface="+mn-ea"/>
              </a:rPr>
              <a:t>AI</a:t>
            </a:r>
            <a:r>
              <a:rPr lang="zh-CN" altLang="en-US" sz="1600" b="1" dirty="0">
                <a:sym typeface="+mn-ea"/>
              </a:rPr>
              <a:t>使用方式显著调节了</a:t>
            </a:r>
            <a:r>
              <a:rPr lang="en-US" altLang="zh-CN" sz="1600" b="1" dirty="0">
                <a:sym typeface="+mn-ea"/>
              </a:rPr>
              <a:t>AI</a:t>
            </a:r>
            <a:r>
              <a:rPr lang="zh-CN" altLang="en-US" sz="1600" b="1" dirty="0">
                <a:sym typeface="+mn-ea"/>
              </a:rPr>
              <a:t>与工作绩效的关系</a:t>
            </a:r>
            <a:endParaRPr lang="zh-CN" altLang="en-US" sz="1600" b="1" dirty="0">
              <a:sym typeface="+mn-ea"/>
            </a:endParaRPr>
          </a:p>
          <a:p>
            <a:pPr marL="914400" lvl="2" indent="0">
              <a:buNone/>
            </a:pPr>
            <a:endParaRPr lang="zh-CN" altLang="en-US" sz="1600" b="1" dirty="0"/>
          </a:p>
          <a:p>
            <a:pPr lvl="2"/>
            <a:r>
              <a:rPr lang="zh-CN" altLang="en-US" sz="1600" dirty="0"/>
              <a:t>混合使用（</a:t>
            </a:r>
            <a:r>
              <a:rPr lang="en-US" altLang="zh-CN" sz="1600" dirty="0"/>
              <a:t>k=8</a:t>
            </a:r>
            <a:r>
              <a:rPr lang="zh-CN" altLang="en-US" sz="1600" dirty="0"/>
              <a:t>，效应量</a:t>
            </a:r>
            <a:r>
              <a:rPr lang="en-US" altLang="zh-CN" sz="1600" dirty="0"/>
              <a:t>=0.5368</a:t>
            </a:r>
            <a:r>
              <a:rPr lang="zh-CN" altLang="en-US" sz="1600" dirty="0"/>
              <a:t>）</a:t>
            </a:r>
            <a:endParaRPr lang="zh-CN" altLang="en-US" sz="1600" dirty="0"/>
          </a:p>
          <a:p>
            <a:pPr marL="914400" lvl="2" indent="0">
              <a:buNone/>
            </a:pPr>
            <a:r>
              <a:rPr lang="en-US" altLang="zh-CN" sz="1600" dirty="0"/>
              <a:t>     </a:t>
            </a:r>
            <a:r>
              <a:rPr lang="zh-CN" altLang="en-US" sz="1600" dirty="0"/>
              <a:t>对绩效的促进作用最为显著，优于</a:t>
            </a:r>
            <a:endParaRPr lang="zh-CN" altLang="en-US" sz="1600" dirty="0"/>
          </a:p>
          <a:p>
            <a:pPr marL="914400" lvl="2" indent="0">
              <a:buNone/>
            </a:pPr>
            <a:r>
              <a:rPr lang="zh-CN" altLang="en-US" sz="1600" dirty="0"/>
              <a:t> </a:t>
            </a:r>
            <a:r>
              <a:rPr lang="en-US" altLang="zh-CN" sz="1600" dirty="0"/>
              <a:t>    </a:t>
            </a:r>
            <a:r>
              <a:rPr lang="zh-CN" altLang="en-US" sz="1600" dirty="0"/>
              <a:t>仅管理层使用或仅员工使用。</a:t>
            </a:r>
            <a:endParaRPr lang="zh-CN" altLang="en-US" sz="1600" dirty="0"/>
          </a:p>
          <a:p>
            <a:pPr marL="743585" lvl="1" indent="0" fontAlgn="auto">
              <a:buNone/>
            </a:pPr>
            <a:endParaRPr lang="zh-CN" altLang="en-US" sz="1600" dirty="0"/>
          </a:p>
          <a:p>
            <a:pPr lvl="1"/>
            <a:endParaRPr lang="en-US" altLang="zh-CN" sz="1600" dirty="0"/>
          </a:p>
        </p:txBody>
      </p:sp>
      <p:pic>
        <p:nvPicPr>
          <p:cNvPr id="11" name="Picture 1512" descr="E:\徐振杰\进行中\高校\人大ppt\jpg\01\02.png"/>
          <p:cNvPicPr>
            <a:picLocks noChangeAspect="1" noChangeArrowheads="1"/>
          </p:cNvPicPr>
          <p:nvPr/>
        </p:nvPicPr>
        <p:blipFill>
          <a:blip r:embed="rId1" cstate="print"/>
          <a:srcRect/>
          <a:stretch>
            <a:fillRect/>
          </a:stretch>
        </p:blipFill>
        <p:spPr bwMode="auto">
          <a:xfrm>
            <a:off x="10107245" y="251604"/>
            <a:ext cx="1858573" cy="471919"/>
          </a:xfrm>
          <a:prstGeom prst="rect">
            <a:avLst/>
          </a:prstGeom>
          <a:noFill/>
          <a:ln w="9525">
            <a:noFill/>
            <a:miter lim="800000"/>
            <a:headEnd/>
            <a:tailEnd/>
          </a:ln>
        </p:spPr>
      </p:pic>
      <p:pic>
        <p:nvPicPr>
          <p:cNvPr id="1028"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305937" y="235284"/>
            <a:ext cx="1569583" cy="482673"/>
          </a:xfrm>
          <a:prstGeom prst="rect">
            <a:avLst/>
          </a:prstGeom>
          <a:noFill/>
          <a:extLst>
            <a:ext uri="{909E8E84-426E-40DD-AFC4-6F175D3DCCD1}">
              <a14:hiddenFill xmlns:a14="http://schemas.microsoft.com/office/drawing/2010/main">
                <a:solidFill>
                  <a:srgbClr val="FFFFFF"/>
                </a:solidFill>
              </a14:hiddenFill>
            </a:ext>
          </a:extLst>
        </p:spPr>
      </p:pic>
      <p:pic>
        <p:nvPicPr>
          <p:cNvPr id="3" name="图片 2" descr="截屏2024-11-29 19.53.55"/>
          <p:cNvPicPr>
            <a:picLocks noChangeAspect="1"/>
          </p:cNvPicPr>
          <p:nvPr/>
        </p:nvPicPr>
        <p:blipFill>
          <a:blip r:embed="rId3"/>
          <a:stretch>
            <a:fillRect/>
          </a:stretch>
        </p:blipFill>
        <p:spPr>
          <a:xfrm>
            <a:off x="5563235" y="2072005"/>
            <a:ext cx="6628765" cy="3087370"/>
          </a:xfrm>
          <a:prstGeom prst="rect">
            <a:avLst/>
          </a:prstGeom>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页脚占位符 3"/>
          <p:cNvSpPr txBox="1"/>
          <p:nvPr/>
        </p:nvSpPr>
        <p:spPr>
          <a:xfrm>
            <a:off x="10029867" y="6307722"/>
            <a:ext cx="1753403" cy="359677"/>
          </a:xfrm>
          <a:prstGeom prst="rect">
            <a:avLst/>
          </a:prstGeom>
        </p:spPr>
        <p:txBody>
          <a:bodyPr vert="horz" lIns="91440" tIns="45720" rIns="91440" bIns="45720" rtlCol="0" anchor="ctr"/>
          <a:lstStyle>
            <a:defPPr>
              <a:defRPr lang="zh-CN"/>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altLang="zh-CN" b="1" dirty="0">
                <a:solidFill>
                  <a:schemeClr val="tx1">
                    <a:lumMod val="50000"/>
                    <a:lumOff val="50000"/>
                  </a:schemeClr>
                </a:solidFill>
                <a:latin typeface="Arial" panose="020B0704020202020204" pitchFamily="34" charset="0"/>
                <a:cs typeface="Arial" panose="020B0704020202020204" pitchFamily="34" charset="0"/>
              </a:rPr>
              <a:t>8 / 10</a:t>
            </a:r>
            <a:endParaRPr lang="zh-CN" altLang="en-US" b="1" dirty="0">
              <a:solidFill>
                <a:schemeClr val="tx1">
                  <a:lumMod val="50000"/>
                  <a:lumOff val="50000"/>
                </a:schemeClr>
              </a:solidFill>
              <a:latin typeface="Arial" panose="020B0704020202020204" pitchFamily="34" charset="0"/>
              <a:cs typeface="Arial" panose="020B0704020202020204" pitchFamily="34" charset="0"/>
            </a:endParaRPr>
          </a:p>
        </p:txBody>
      </p:sp>
      <p:cxnSp>
        <p:nvCxnSpPr>
          <p:cNvPr id="7" name="直接连接符 6"/>
          <p:cNvCxnSpPr/>
          <p:nvPr/>
        </p:nvCxnSpPr>
        <p:spPr>
          <a:xfrm>
            <a:off x="399446" y="924022"/>
            <a:ext cx="10231655" cy="0"/>
          </a:xfrm>
          <a:prstGeom prst="line">
            <a:avLst/>
          </a:prstGeom>
          <a:ln w="25400">
            <a:solidFill>
              <a:srgbClr val="1146AF">
                <a:alpha val="80000"/>
              </a:srgbClr>
            </a:solidFill>
          </a:ln>
          <a:effectLst>
            <a:glow rad="76200">
              <a:schemeClr val="accent1">
                <a:alpha val="40000"/>
              </a:schemeClr>
            </a:glow>
          </a:effectLst>
        </p:spPr>
        <p:style>
          <a:lnRef idx="1">
            <a:schemeClr val="accent1"/>
          </a:lnRef>
          <a:fillRef idx="0">
            <a:schemeClr val="accent1"/>
          </a:fillRef>
          <a:effectRef idx="0">
            <a:schemeClr val="accent1"/>
          </a:effectRef>
          <a:fontRef idx="minor">
            <a:schemeClr val="tx1"/>
          </a:fontRef>
        </p:style>
      </p:cxnSp>
      <p:sp>
        <p:nvSpPr>
          <p:cNvPr id="2" name="文本框 1"/>
          <p:cNvSpPr txBox="1"/>
          <p:nvPr/>
        </p:nvSpPr>
        <p:spPr>
          <a:xfrm>
            <a:off x="321475" y="378219"/>
            <a:ext cx="5852498" cy="461665"/>
          </a:xfrm>
          <a:prstGeom prst="rect">
            <a:avLst/>
          </a:prstGeom>
          <a:noFill/>
        </p:spPr>
        <p:txBody>
          <a:bodyPr wrap="square" rtlCol="0">
            <a:spAutoFit/>
          </a:bodyPr>
          <a:lstStyle/>
          <a:p>
            <a:r>
              <a:rPr lang="en-US" altLang="zh-CN" sz="2400" dirty="0">
                <a:latin typeface="Georgia" panose="02040502050405090303" pitchFamily="18" charset="0"/>
                <a:cs typeface="Times New Roman" panose="02020603050405020304" pitchFamily="18" charset="0"/>
              </a:rPr>
              <a:t>Data Analysis &amp; Results</a:t>
            </a:r>
            <a:endParaRPr lang="zh-CN" altLang="en-US" sz="2400" dirty="0">
              <a:latin typeface="Georgia" panose="02040502050405090303" pitchFamily="18" charset="0"/>
              <a:cs typeface="Times New Roman" panose="02020603050405020304" pitchFamily="18" charset="0"/>
            </a:endParaRPr>
          </a:p>
        </p:txBody>
      </p:sp>
      <p:sp>
        <p:nvSpPr>
          <p:cNvPr id="9" name="文本框 8"/>
          <p:cNvSpPr txBox="1"/>
          <p:nvPr/>
        </p:nvSpPr>
        <p:spPr>
          <a:xfrm>
            <a:off x="419766" y="1660552"/>
            <a:ext cx="10624154" cy="3461385"/>
          </a:xfrm>
          <a:prstGeom prst="rect">
            <a:avLst/>
          </a:prstGeom>
          <a:noFill/>
        </p:spPr>
        <p:txBody>
          <a:bodyPr wrap="square">
            <a:spAutoFit/>
          </a:bodyPr>
          <a:lstStyle>
            <a:defPPr>
              <a:defRPr lang="zh-CN"/>
            </a:defPPr>
            <a:lvl1pPr marL="285750" indent="-285750" algn="just">
              <a:buFont typeface="Arial" panose="020B0704020202020204" pitchFamily="34" charset="0"/>
              <a:buChar char="•"/>
              <a:defRPr b="1">
                <a:solidFill>
                  <a:srgbClr val="3260BB"/>
                </a:solidFill>
                <a:latin typeface="Book Antiqua" panose="02040602050305030304" pitchFamily="18" charset="0"/>
              </a:defRPr>
            </a:lvl1pPr>
            <a:lvl2pPr marL="742950" lvl="1" indent="-285750" algn="just">
              <a:buFont typeface="Arial" panose="020B0704020202020204" pitchFamily="34" charset="0"/>
              <a:buChar char="•"/>
              <a:defRPr>
                <a:latin typeface="Book Antiqua" panose="02040602050305030304" pitchFamily="18" charset="0"/>
              </a:defRPr>
            </a:lvl2pPr>
            <a:lvl3pPr marL="1200150" lvl="2" indent="-285750" algn="just">
              <a:buFont typeface="Arial" panose="020B0704020202020204" pitchFamily="34" charset="0"/>
              <a:buChar char="•"/>
              <a:defRPr>
                <a:latin typeface="Book Antiqua" panose="02040602050305030304" pitchFamily="18" charset="0"/>
              </a:defRPr>
            </a:lvl3pPr>
          </a:lstStyle>
          <a:p>
            <a:r>
              <a:rPr lang="en-US" altLang="zh-CN" sz="1700" dirty="0"/>
              <a:t>Sensitivity Analyses</a:t>
            </a:r>
            <a:endParaRPr lang="en-US" altLang="zh-CN" sz="1700" dirty="0"/>
          </a:p>
          <a:p>
            <a:pPr marL="0" indent="0">
              <a:buNone/>
            </a:pPr>
            <a:endParaRPr lang="en-US" altLang="zh-CN" sz="1700" dirty="0"/>
          </a:p>
          <a:p>
            <a:pPr lvl="1"/>
            <a:r>
              <a:rPr lang="zh-CN" altLang="en-US" sz="1700" b="1" dirty="0"/>
              <a:t>发表偏倚分析</a:t>
            </a:r>
            <a:endParaRPr lang="zh-CN" altLang="en-US" sz="1700" b="1" dirty="0"/>
          </a:p>
          <a:p>
            <a:pPr lvl="2"/>
            <a:r>
              <a:rPr lang="en-US" altLang="zh-CN" sz="1700" dirty="0"/>
              <a:t>Egger’s regression test (Egger et al., 1997) and Rosenthal’s Fail-Safe N (</a:t>
            </a:r>
            <a:r>
              <a:rPr lang="zh-CN" altLang="en-US" sz="1700" dirty="0"/>
              <a:t>𝑁</a:t>
            </a:r>
            <a:r>
              <a:rPr lang="en-US" altLang="zh-CN" sz="1700" dirty="0"/>
              <a:t>  </a:t>
            </a:r>
            <a:r>
              <a:rPr lang="zh-CN" altLang="en-US" sz="1700" baseline="-25000" dirty="0"/>
              <a:t>𝑓𝑠</a:t>
            </a:r>
            <a:r>
              <a:rPr lang="en-US" altLang="zh-CN" sz="1700" dirty="0"/>
              <a:t>) method (Rosenthal, 1979).</a:t>
            </a:r>
            <a:endParaRPr lang="en-US" altLang="zh-CN" sz="1700" dirty="0"/>
          </a:p>
          <a:p>
            <a:pPr marL="1657350" lvl="3" indent="-285750">
              <a:buFont typeface="Arial" panose="020B0704020202020204" pitchFamily="34" charset="0"/>
              <a:buChar char="•"/>
            </a:pPr>
            <a:r>
              <a:rPr lang="en-US" altLang="zh-CN" sz="1700" b="1" dirty="0">
                <a:latin typeface="Book Antiqua" panose="02040602050305030304" pitchFamily="18" charset="0"/>
              </a:rPr>
              <a:t>Egger's</a:t>
            </a:r>
            <a:r>
              <a:rPr lang="zh-CN" altLang="en-US" sz="1700" b="1" dirty="0">
                <a:latin typeface="Book Antiqua" panose="02040602050305030304" pitchFamily="18" charset="0"/>
              </a:rPr>
              <a:t>回归测试</a:t>
            </a:r>
            <a:r>
              <a:rPr lang="en-US" altLang="zh-CN" sz="1700" dirty="0">
                <a:latin typeface="Book Antiqua" panose="02040602050305030304" pitchFamily="18" charset="0"/>
              </a:rPr>
              <a:t>：</a:t>
            </a:r>
            <a:r>
              <a:rPr lang="zh-CN" altLang="en-US" sz="1700" dirty="0">
                <a:latin typeface="Book Antiqua" panose="02040602050305030304" pitchFamily="18" charset="0"/>
              </a:rPr>
              <a:t>无显著发表偏倚（</a:t>
            </a:r>
            <a:r>
              <a:rPr lang="en-US" altLang="zh-CN" sz="1700" dirty="0">
                <a:latin typeface="Book Antiqua" panose="02040602050305030304" pitchFamily="18" charset="0"/>
              </a:rPr>
              <a:t>p=0.8083</a:t>
            </a:r>
            <a:r>
              <a:rPr lang="zh-CN" altLang="en-US" sz="1700" dirty="0">
                <a:latin typeface="Book Antiqua" panose="02040602050305030304" pitchFamily="18" charset="0"/>
              </a:rPr>
              <a:t>）</a:t>
            </a:r>
            <a:endParaRPr lang="zh-CN" altLang="en-US" sz="1700" dirty="0">
              <a:latin typeface="Book Antiqua" panose="02040602050305030304" pitchFamily="18" charset="0"/>
            </a:endParaRPr>
          </a:p>
          <a:p>
            <a:pPr marL="1657350" lvl="3" indent="-285750">
              <a:buFont typeface="Arial" panose="020B0704020202020204" pitchFamily="34" charset="0"/>
              <a:buChar char="•"/>
            </a:pPr>
            <a:r>
              <a:rPr lang="en-US" altLang="zh-CN" sz="1700" b="1" dirty="0">
                <a:latin typeface="Book Antiqua" panose="02040602050305030304" pitchFamily="18" charset="0"/>
              </a:rPr>
              <a:t>Fail-Safe </a:t>
            </a:r>
            <a:r>
              <a:rPr lang="en-US" altLang="zh-CN" sz="1700" b="1" i="1" dirty="0">
                <a:latin typeface="Book Antiqua" panose="02040602050305030304" pitchFamily="18" charset="0"/>
              </a:rPr>
              <a:t>N </a:t>
            </a:r>
            <a:r>
              <a:rPr lang="zh-CN" altLang="en-US" sz="1700" b="1" dirty="0">
                <a:latin typeface="Book Antiqua" panose="02040602050305030304" pitchFamily="18" charset="0"/>
              </a:rPr>
              <a:t>方法</a:t>
            </a:r>
            <a:r>
              <a:rPr lang="en-US" altLang="zh-CN" sz="1700" b="1" dirty="0">
                <a:latin typeface="Book Antiqua" panose="02040602050305030304" pitchFamily="18" charset="0"/>
              </a:rPr>
              <a:t>：</a:t>
            </a:r>
            <a:r>
              <a:rPr lang="en-US" altLang="zh-CN" sz="1700" dirty="0">
                <a:latin typeface="Book Antiqua" panose="02040602050305030304" pitchFamily="18" charset="0"/>
              </a:rPr>
              <a:t>Fail-Safe N</a:t>
            </a:r>
            <a:r>
              <a:rPr lang="zh-CN" altLang="en-US" sz="1700" dirty="0">
                <a:latin typeface="Book Antiqua" panose="02040602050305030304" pitchFamily="18" charset="0"/>
              </a:rPr>
              <a:t>为</a:t>
            </a:r>
            <a:r>
              <a:rPr lang="en-US" altLang="zh-CN" sz="1700" dirty="0">
                <a:latin typeface="Book Antiqua" panose="02040602050305030304" pitchFamily="18" charset="0"/>
              </a:rPr>
              <a:t>277</a:t>
            </a:r>
            <a:r>
              <a:rPr lang="zh-CN" altLang="en-US" sz="1700" dirty="0">
                <a:latin typeface="Book Antiqua" panose="02040602050305030304" pitchFamily="18" charset="0"/>
              </a:rPr>
              <a:t>，远大于标准阈值（</a:t>
            </a:r>
            <a:r>
              <a:rPr lang="en-US" altLang="zh-CN" sz="1700" dirty="0">
                <a:latin typeface="Book Antiqua" panose="02040602050305030304" pitchFamily="18" charset="0"/>
              </a:rPr>
              <a:t>&gt;5k + 10, k=21</a:t>
            </a:r>
            <a:r>
              <a:rPr lang="zh-CN" altLang="en-US" sz="1700" dirty="0">
                <a:latin typeface="Book Antiqua" panose="02040602050305030304" pitchFamily="18" charset="0"/>
              </a:rPr>
              <a:t>），表明研究结果稳健。</a:t>
            </a:r>
            <a:endParaRPr lang="zh-CN" altLang="en-US" sz="1700" dirty="0">
              <a:latin typeface="Book Antiqua" panose="02040602050305030304" pitchFamily="18" charset="0"/>
            </a:endParaRPr>
          </a:p>
          <a:p>
            <a:pPr marL="457200" lvl="1" indent="0">
              <a:buNone/>
            </a:pPr>
            <a:endParaRPr lang="en-US" altLang="zh-CN" sz="1700" b="1" dirty="0"/>
          </a:p>
          <a:p>
            <a:pPr lvl="1"/>
            <a:r>
              <a:rPr lang="zh-CN" altLang="en-US" sz="1700" b="1" dirty="0"/>
              <a:t>逐一排除分析</a:t>
            </a:r>
            <a:endParaRPr lang="zh-CN" altLang="en-US" sz="1700" b="1" dirty="0"/>
          </a:p>
          <a:p>
            <a:pPr marL="1028700" lvl="1"/>
            <a:r>
              <a:rPr lang="zh-CN" altLang="en-US" sz="1600" dirty="0">
                <a:latin typeface="Book Antiqua" panose="02040602050305030304" pitchFamily="18" charset="0"/>
              </a:rPr>
              <a:t>逐一排除每个研究，结果显示</a:t>
            </a:r>
            <a:r>
              <a:rPr lang="en-US" altLang="zh-CN" sz="1600" dirty="0">
                <a:latin typeface="Book Antiqua" panose="02040602050305030304" pitchFamily="18" charset="0"/>
              </a:rPr>
              <a:t>AI</a:t>
            </a:r>
            <a:r>
              <a:rPr lang="zh-CN" altLang="en-US" sz="1600" dirty="0">
                <a:latin typeface="Book Antiqua" panose="02040602050305030304" pitchFamily="18" charset="0"/>
              </a:rPr>
              <a:t>与工作绩效的相关性在排除任何单个研究后仍保持一致</a:t>
            </a:r>
            <a:r>
              <a:rPr lang="en-US" altLang="zh-CN" sz="1600" dirty="0">
                <a:latin typeface="Book Antiqua" panose="02040602050305030304" pitchFamily="18" charset="0"/>
              </a:rPr>
              <a:t> [.397, .447]</a:t>
            </a:r>
            <a:r>
              <a:rPr lang="zh-CN" altLang="en-US" sz="1600" dirty="0">
                <a:latin typeface="Book Antiqua" panose="02040602050305030304" pitchFamily="18" charset="0"/>
              </a:rPr>
              <a:t>。</a:t>
            </a:r>
            <a:endParaRPr lang="zh-CN" altLang="en-US" sz="1600" dirty="0">
              <a:latin typeface="Book Antiqua" panose="02040602050305030304" pitchFamily="18" charset="0"/>
            </a:endParaRPr>
          </a:p>
          <a:p>
            <a:pPr marL="1028700" lvl="1"/>
            <a:endParaRPr lang="zh-CN" altLang="en-US" sz="1600" dirty="0">
              <a:latin typeface="Book Antiqua" panose="02040602050305030304" pitchFamily="18" charset="0"/>
            </a:endParaRPr>
          </a:p>
          <a:p>
            <a:pPr marL="1028700" lvl="1"/>
            <a:endParaRPr lang="en-US" altLang="zh-CN" sz="1700" dirty="0">
              <a:latin typeface="Book Antiqua" panose="02040602050305030304" pitchFamily="18" charset="0"/>
            </a:endParaRPr>
          </a:p>
        </p:txBody>
      </p:sp>
      <p:pic>
        <p:nvPicPr>
          <p:cNvPr id="11" name="Picture 1512" descr="E:\徐振杰\进行中\高校\人大ppt\jpg\01\02.png"/>
          <p:cNvPicPr>
            <a:picLocks noChangeAspect="1" noChangeArrowheads="1"/>
          </p:cNvPicPr>
          <p:nvPr/>
        </p:nvPicPr>
        <p:blipFill>
          <a:blip r:embed="rId1" cstate="print"/>
          <a:srcRect/>
          <a:stretch>
            <a:fillRect/>
          </a:stretch>
        </p:blipFill>
        <p:spPr bwMode="auto">
          <a:xfrm>
            <a:off x="10107245" y="251604"/>
            <a:ext cx="1858573" cy="471919"/>
          </a:xfrm>
          <a:prstGeom prst="rect">
            <a:avLst/>
          </a:prstGeom>
          <a:noFill/>
          <a:ln w="9525">
            <a:noFill/>
            <a:miter lim="800000"/>
            <a:headEnd/>
            <a:tailEnd/>
          </a:ln>
        </p:spPr>
      </p:pic>
      <p:pic>
        <p:nvPicPr>
          <p:cNvPr id="1028"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305937" y="235284"/>
            <a:ext cx="1569583" cy="482673"/>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theme/theme1.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等线"/>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等线"/>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等线"/>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3103</Words>
  <Application>WPS 文字</Application>
  <PresentationFormat>宽屏</PresentationFormat>
  <Paragraphs>179</Paragraphs>
  <Slides>12</Slides>
  <Notes>18</Notes>
  <HiddenSlides>0</HiddenSlides>
  <MMClips>0</MMClips>
  <ScaleCrop>false</ScaleCrop>
  <HeadingPairs>
    <vt:vector size="6" baseType="variant">
      <vt:variant>
        <vt:lpstr>已用的字体</vt:lpstr>
      </vt:variant>
      <vt:variant>
        <vt:i4>18</vt:i4>
      </vt:variant>
      <vt:variant>
        <vt:lpstr>主题</vt:lpstr>
      </vt:variant>
      <vt:variant>
        <vt:i4>1</vt:i4>
      </vt:variant>
      <vt:variant>
        <vt:lpstr>幻灯片标题</vt:lpstr>
      </vt:variant>
      <vt:variant>
        <vt:i4>12</vt:i4>
      </vt:variant>
    </vt:vector>
  </HeadingPairs>
  <TitlesOfParts>
    <vt:vector size="31" baseType="lpstr">
      <vt:lpstr>Arial</vt:lpstr>
      <vt:lpstr>宋体</vt:lpstr>
      <vt:lpstr>Wingdings</vt:lpstr>
      <vt:lpstr>Book Antiqua</vt:lpstr>
      <vt:lpstr>苹方-简</vt:lpstr>
      <vt:lpstr>Georgia</vt:lpstr>
      <vt:lpstr>Times New Roman</vt:lpstr>
      <vt:lpstr>等线</vt:lpstr>
      <vt:lpstr>汉仪中等线KW</vt:lpstr>
      <vt:lpstr>微软雅黑</vt:lpstr>
      <vt:lpstr>汉仪旗黑</vt:lpstr>
      <vt:lpstr>宋体</vt:lpstr>
      <vt:lpstr>Arial Unicode MS</vt:lpstr>
      <vt:lpstr>等线 Light</vt:lpstr>
      <vt:lpstr>汉仪书宋二KW</vt:lpstr>
      <vt:lpstr>BatangChe</vt:lpstr>
      <vt:lpstr>Apple SD Gothic Neo</vt:lpstr>
      <vt:lpstr>DejaVuMathTeXGyre</vt:lpstr>
      <vt:lpstr>Office 主题​​</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Haoyu Wang</dc:creator>
  <cp:lastModifiedBy>WPS_1665881561</cp:lastModifiedBy>
  <cp:revision>341</cp:revision>
  <dcterms:created xsi:type="dcterms:W3CDTF">2024-12-07T12:52:44Z</dcterms:created>
  <dcterms:modified xsi:type="dcterms:W3CDTF">2024-12-07T12:52:44Z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B25862C858D7A26C7DA24967BBA91D16_42</vt:lpwstr>
  </property>
  <property fmtid="{D5CDD505-2E9C-101B-9397-08002B2CF9AE}" pid="3" name="KSOProductBuildVer">
    <vt:lpwstr>2052-6.13.2.8918</vt:lpwstr>
  </property>
</Properties>
</file>